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56" r:id="rId4"/>
  </p:sldMasterIdLst>
  <p:notesMasterIdLst>
    <p:notesMasterId r:id="rId129"/>
  </p:notesMasterIdLst>
  <p:sldIdLst>
    <p:sldId id="257" r:id="rId5"/>
    <p:sldId id="372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377" r:id="rId14"/>
    <p:sldId id="368" r:id="rId15"/>
    <p:sldId id="265" r:id="rId16"/>
    <p:sldId id="266" r:id="rId17"/>
    <p:sldId id="360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2" r:id="rId30"/>
    <p:sldId id="281" r:id="rId31"/>
    <p:sldId id="280" r:id="rId32"/>
    <p:sldId id="359" r:id="rId33"/>
    <p:sldId id="279" r:id="rId34"/>
    <p:sldId id="278" r:id="rId35"/>
    <p:sldId id="283" r:id="rId36"/>
    <p:sldId id="284" r:id="rId37"/>
    <p:sldId id="285" r:id="rId38"/>
    <p:sldId id="286" r:id="rId39"/>
    <p:sldId id="287" r:id="rId40"/>
    <p:sldId id="288" r:id="rId41"/>
    <p:sldId id="351" r:id="rId42"/>
    <p:sldId id="353" r:id="rId43"/>
    <p:sldId id="289" r:id="rId44"/>
    <p:sldId id="290" r:id="rId45"/>
    <p:sldId id="354" r:id="rId46"/>
    <p:sldId id="291" r:id="rId47"/>
    <p:sldId id="292" r:id="rId48"/>
    <p:sldId id="355" r:id="rId49"/>
    <p:sldId id="293" r:id="rId50"/>
    <p:sldId id="400" r:id="rId51"/>
    <p:sldId id="401" r:id="rId52"/>
    <p:sldId id="294" r:id="rId53"/>
    <p:sldId id="295" r:id="rId54"/>
    <p:sldId id="397" r:id="rId55"/>
    <p:sldId id="398" r:id="rId56"/>
    <p:sldId id="396" r:id="rId57"/>
    <p:sldId id="296" r:id="rId58"/>
    <p:sldId id="297" r:id="rId59"/>
    <p:sldId id="403" r:id="rId60"/>
    <p:sldId id="402" r:id="rId61"/>
    <p:sldId id="404" r:id="rId62"/>
    <p:sldId id="298" r:id="rId63"/>
    <p:sldId id="406" r:id="rId64"/>
    <p:sldId id="408" r:id="rId65"/>
    <p:sldId id="407" r:id="rId66"/>
    <p:sldId id="399" r:id="rId67"/>
    <p:sldId id="299" r:id="rId68"/>
    <p:sldId id="300" r:id="rId69"/>
    <p:sldId id="301" r:id="rId70"/>
    <p:sldId id="302" r:id="rId71"/>
    <p:sldId id="303" r:id="rId72"/>
    <p:sldId id="304" r:id="rId73"/>
    <p:sldId id="305" r:id="rId74"/>
    <p:sldId id="306" r:id="rId75"/>
    <p:sldId id="307" r:id="rId76"/>
    <p:sldId id="371" r:id="rId77"/>
    <p:sldId id="373" r:id="rId78"/>
    <p:sldId id="374" r:id="rId79"/>
    <p:sldId id="375" r:id="rId80"/>
    <p:sldId id="376" r:id="rId81"/>
    <p:sldId id="314" r:id="rId82"/>
    <p:sldId id="316" r:id="rId83"/>
    <p:sldId id="384" r:id="rId84"/>
    <p:sldId id="385" r:id="rId85"/>
    <p:sldId id="386" r:id="rId86"/>
    <p:sldId id="387" r:id="rId87"/>
    <p:sldId id="388" r:id="rId88"/>
    <p:sldId id="389" r:id="rId89"/>
    <p:sldId id="378" r:id="rId90"/>
    <p:sldId id="366" r:id="rId91"/>
    <p:sldId id="393" r:id="rId92"/>
    <p:sldId id="323" r:id="rId93"/>
    <p:sldId id="416" r:id="rId94"/>
    <p:sldId id="417" r:id="rId95"/>
    <p:sldId id="418" r:id="rId96"/>
    <p:sldId id="419" r:id="rId97"/>
    <p:sldId id="420" r:id="rId98"/>
    <p:sldId id="421" r:id="rId99"/>
    <p:sldId id="412" r:id="rId100"/>
    <p:sldId id="325" r:id="rId101"/>
    <p:sldId id="423" r:id="rId102"/>
    <p:sldId id="414" r:id="rId103"/>
    <p:sldId id="326" r:id="rId104"/>
    <p:sldId id="424" r:id="rId105"/>
    <p:sldId id="425" r:id="rId106"/>
    <p:sldId id="327" r:id="rId107"/>
    <p:sldId id="413" r:id="rId108"/>
    <p:sldId id="329" r:id="rId109"/>
    <p:sldId id="422" r:id="rId110"/>
    <p:sldId id="411" r:id="rId111"/>
    <p:sldId id="324" r:id="rId112"/>
    <p:sldId id="379" r:id="rId113"/>
    <p:sldId id="390" r:id="rId114"/>
    <p:sldId id="391" r:id="rId115"/>
    <p:sldId id="392" r:id="rId116"/>
    <p:sldId id="410" r:id="rId117"/>
    <p:sldId id="409" r:id="rId118"/>
    <p:sldId id="331" r:id="rId119"/>
    <p:sldId id="332" r:id="rId120"/>
    <p:sldId id="333" r:id="rId121"/>
    <p:sldId id="334" r:id="rId122"/>
    <p:sldId id="335" r:id="rId123"/>
    <p:sldId id="426" r:id="rId124"/>
    <p:sldId id="365" r:id="rId125"/>
    <p:sldId id="381" r:id="rId126"/>
    <p:sldId id="383" r:id="rId127"/>
    <p:sldId id="380" r:id="rId128"/>
  </p:sldIdLst>
  <p:sldSz cx="12192000" cy="6858000"/>
  <p:notesSz cx="6797675" cy="9926638"/>
  <p:embeddedFontLst>
    <p:embeddedFont>
      <p:font typeface="Calibri" panose="020F0502020204030204" pitchFamily="34" charset="0"/>
      <p:regular r:id="rId130"/>
      <p:bold r:id="rId131"/>
      <p:italic r:id="rId132"/>
      <p:boldItalic r:id="rId133"/>
    </p:embeddedFont>
    <p:embeddedFont>
      <p:font typeface="Calibri Light" panose="020F0302020204030204" pitchFamily="34" charset="0"/>
      <p:regular r:id="rId134"/>
      <p:italic r:id="rId135"/>
    </p:embeddedFont>
    <p:embeddedFont>
      <p:font typeface="Lucida Console" panose="020B0609040504020204" pitchFamily="49" charset="0"/>
      <p:regular r:id="rId136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E7"/>
    <a:srgbClr val="DDDDDD"/>
    <a:srgbClr val="0499B6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8C67EC-AE7D-4EB9-85D1-188878ACFC48}" v="473" dt="2021-11-23T14:04:27.3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88741" autoAdjust="0"/>
  </p:normalViewPr>
  <p:slideViewPr>
    <p:cSldViewPr>
      <p:cViewPr varScale="1">
        <p:scale>
          <a:sx n="94" d="100"/>
          <a:sy n="94" d="100"/>
        </p:scale>
        <p:origin x="46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viewProps" Target="viewProps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font" Target="fonts/font5.fntdata"/><Relationship Id="rId139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font" Target="fonts/font1.fntdata"/><Relationship Id="rId135" Type="http://schemas.openxmlformats.org/officeDocument/2006/relationships/font" Target="fonts/font6.fntdata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font" Target="fonts/font2.fntdata"/><Relationship Id="rId136" Type="http://schemas.openxmlformats.org/officeDocument/2006/relationships/font" Target="fonts/font7.fntdata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font" Target="fonts/font3.fntdata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font" Target="fonts/font4.fntdata"/><Relationship Id="rId16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2F30F-3B11-4372-89B9-F8AB5406D210}" type="datetimeFigureOut">
              <a:rPr lang="pt-BR" smtClean="0"/>
              <a:pPr/>
              <a:t>23/11/2021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3D88-D6A8-46D8-9093-CF118BD12A7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42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90987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revert</a:t>
            </a:r>
            <a:r>
              <a:rPr lang="pt-BR" baseline="0" dirty="0"/>
              <a:t> 3eb779b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err="1"/>
              <a:t>git</a:t>
            </a:r>
            <a:r>
              <a:rPr lang="pt-BR" baseline="0" dirty="0"/>
              <a:t> log --</a:t>
            </a:r>
            <a:r>
              <a:rPr lang="pt-BR" baseline="0" dirty="0" err="1"/>
              <a:t>oneline</a:t>
            </a:r>
            <a:r>
              <a:rPr lang="pt-BR" baseline="0" dirty="0"/>
              <a:t> -n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/>
              <a:t>Como faz agora para voltar como </a:t>
            </a:r>
            <a:r>
              <a:rPr lang="pt-BR" baseline="0" dirty="0" err="1"/>
              <a:t>tava</a:t>
            </a:r>
            <a:r>
              <a:rPr lang="pt-BR" baseline="0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err="1"/>
              <a:t>git</a:t>
            </a:r>
            <a:r>
              <a:rPr lang="pt-BR" baseline="0" dirty="0"/>
              <a:t> reset --hard 225a38e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baseline="0" dirty="0" err="1"/>
              <a:t>git</a:t>
            </a:r>
            <a:r>
              <a:rPr lang="pt-BR" baseline="0" dirty="0"/>
              <a:t> log --</a:t>
            </a:r>
            <a:r>
              <a:rPr lang="pt-BR" baseline="0" dirty="0" err="1"/>
              <a:t>oneline</a:t>
            </a:r>
            <a:r>
              <a:rPr lang="pt-BR" baseline="0" dirty="0"/>
              <a:t> -n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9343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git switch --detach 3eb779b</a:t>
            </a:r>
          </a:p>
          <a:p>
            <a:r>
              <a:rPr lang="en-US" sz="1200" dirty="0"/>
              <a:t>git status</a:t>
            </a:r>
          </a:p>
          <a:p>
            <a:r>
              <a:rPr lang="en-US" sz="1200" dirty="0" err="1"/>
              <a:t>Pode</a:t>
            </a:r>
            <a:r>
              <a:rPr lang="en-US" sz="1200" dirty="0"/>
              <a:t> </a:t>
            </a:r>
            <a:r>
              <a:rPr lang="en-US" sz="1200" dirty="0" err="1"/>
              <a:t>ver</a:t>
            </a:r>
            <a:r>
              <a:rPr lang="en-US" sz="1200" dirty="0"/>
              <a:t> </a:t>
            </a:r>
            <a:r>
              <a:rPr lang="en-US" sz="1200" dirty="0" err="1"/>
              <a:t>como</a:t>
            </a:r>
            <a:r>
              <a:rPr lang="en-US" sz="1200" dirty="0"/>
              <a:t> </a:t>
            </a:r>
            <a:r>
              <a:rPr lang="en-US" sz="1200" dirty="0" err="1"/>
              <a:t>tudo</a:t>
            </a:r>
            <a:r>
              <a:rPr lang="en-US" sz="1200" dirty="0"/>
              <a:t> </a:t>
            </a:r>
            <a:r>
              <a:rPr lang="en-US" sz="1200" dirty="0" err="1"/>
              <a:t>tava</a:t>
            </a:r>
            <a:r>
              <a:rPr lang="en-US" sz="1200" dirty="0"/>
              <a:t>. Se </a:t>
            </a:r>
            <a:r>
              <a:rPr lang="en-US" sz="1200" dirty="0" err="1"/>
              <a:t>quiser</a:t>
            </a:r>
            <a:r>
              <a:rPr lang="en-US" sz="1200" dirty="0"/>
              <a:t> </a:t>
            </a:r>
            <a:r>
              <a:rPr lang="en-US" sz="1200" dirty="0" err="1"/>
              <a:t>fazer</a:t>
            </a:r>
            <a:r>
              <a:rPr lang="en-US" sz="1200" dirty="0"/>
              <a:t> </a:t>
            </a:r>
            <a:r>
              <a:rPr lang="en-US" sz="1200" dirty="0" err="1"/>
              <a:t>alguma</a:t>
            </a:r>
            <a:r>
              <a:rPr lang="en-US" sz="1200" dirty="0"/>
              <a:t> </a:t>
            </a:r>
            <a:r>
              <a:rPr lang="en-US" sz="1200" dirty="0" err="1"/>
              <a:t>alteração</a:t>
            </a:r>
            <a:r>
              <a:rPr lang="en-US" sz="1200" dirty="0"/>
              <a:t>, </a:t>
            </a:r>
            <a:r>
              <a:rPr lang="en-US" sz="1200" dirty="0" err="1"/>
              <a:t>precisa</a:t>
            </a:r>
            <a:r>
              <a:rPr lang="en-US" sz="1200" dirty="0"/>
              <a:t> </a:t>
            </a:r>
            <a:r>
              <a:rPr lang="en-US" sz="1200" dirty="0" err="1"/>
              <a:t>criar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branch.</a:t>
            </a:r>
          </a:p>
          <a:p>
            <a:r>
              <a:rPr lang="en-US" sz="1200" dirty="0"/>
              <a:t>git switch 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153066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7081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261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60567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29454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63772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14923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pt-BR" i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117725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0499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328481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36155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jeito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voltar</a:t>
            </a:r>
            <a:r>
              <a:rPr lang="en-US" dirty="0"/>
              <a:t> agora é </a:t>
            </a:r>
            <a:r>
              <a:rPr lang="en-US" dirty="0" err="1"/>
              <a:t>apagar</a:t>
            </a:r>
            <a:r>
              <a:rPr lang="en-US" dirty="0"/>
              <a:t> a branch e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ela</a:t>
            </a:r>
            <a:r>
              <a:rPr lang="en-US" dirty="0"/>
              <a:t> de novo do remote.</a:t>
            </a:r>
          </a:p>
          <a:p>
            <a:r>
              <a:rPr lang="en-US" dirty="0"/>
              <a:t>git switch main</a:t>
            </a:r>
          </a:p>
          <a:p>
            <a:r>
              <a:rPr lang="en-US" dirty="0"/>
              <a:t>git branch -D exercise</a:t>
            </a:r>
          </a:p>
          <a:p>
            <a:r>
              <a:rPr lang="en-US" dirty="0"/>
              <a:t>git switch exercise</a:t>
            </a:r>
          </a:p>
          <a:p>
            <a:r>
              <a:rPr lang="en-US" dirty="0"/>
              <a:t>git log --</a:t>
            </a:r>
            <a:r>
              <a:rPr lang="en-US" dirty="0" err="1"/>
              <a:t>oneline</a:t>
            </a:r>
            <a:r>
              <a:rPr lang="en-US" dirty="0"/>
              <a:t> -n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157285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1699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08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520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368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191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98140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676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9820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172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58757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3016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4307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814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Staging area: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de “index”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952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7007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783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009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0297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753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37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96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812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2104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8046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2099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Leonhard Euler </a:t>
            </a:r>
            <a:r>
              <a:rPr lang="en-US" dirty="0" err="1"/>
              <a:t>em</a:t>
            </a:r>
            <a:r>
              <a:rPr lang="en-US" dirty="0"/>
              <a:t> 1736, </a:t>
            </a:r>
            <a:r>
              <a:rPr lang="en-US" dirty="0" err="1"/>
              <a:t>sete</a:t>
            </a:r>
            <a:r>
              <a:rPr lang="en-US" dirty="0"/>
              <a:t> pontes de </a:t>
            </a:r>
            <a:r>
              <a:rPr lang="en-US" dirty="0" err="1"/>
              <a:t>Königsberg</a:t>
            </a:r>
            <a:r>
              <a:rPr lang="en-US" dirty="0"/>
              <a:t> (</a:t>
            </a:r>
            <a:r>
              <a:rPr lang="en-US" dirty="0" err="1"/>
              <a:t>Rússia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917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04217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613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 bytes</a:t>
            </a:r>
            <a:r>
              <a:rPr lang="pt-BR" sz="1200" b="0" i="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(40 caracteres do </a:t>
            </a:r>
            <a:r>
              <a:rPr lang="pt-BR" sz="1200" b="0" i="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checksum</a:t>
            </a:r>
            <a:r>
              <a:rPr lang="pt-BR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uma quebra de linha)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2550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97086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4640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494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VCS (</a:t>
            </a:r>
            <a:r>
              <a:rPr lang="pt-BR" dirty="0" err="1"/>
              <a:t>Version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System - Sistema de Controle de Versão) ou SCM (</a:t>
            </a:r>
            <a:r>
              <a:rPr lang="pt-BR" dirty="0" err="1"/>
              <a:t>Source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Management - Gestão de Código Fonte)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6293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switch -c testing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8936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876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9257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7776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0192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846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42630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0907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1095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455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5242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64097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27720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8965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928638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1720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733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11776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5449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18391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92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RCS</a:t>
            </a:r>
            <a:r>
              <a:rPr lang="en-US" baseline="0" dirty="0"/>
              <a:t> (</a:t>
            </a:r>
            <a:r>
              <a:rPr lang="en-US" dirty="0"/>
              <a:t>Revision Control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8467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5040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378056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56247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397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init</a:t>
            </a:r>
            <a:r>
              <a:rPr lang="pt-BR" baseline="0" dirty="0"/>
              <a:t> site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Cria</a:t>
            </a:r>
            <a:r>
              <a:rPr lang="pt-BR" baseline="0" dirty="0"/>
              <a:t> arquivo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add</a:t>
            </a:r>
            <a:r>
              <a:rPr lang="pt-BR" baseline="0" dirty="0"/>
              <a:t>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commit</a:t>
            </a:r>
            <a:r>
              <a:rPr lang="pt-BR" baseline="0" dirty="0"/>
              <a:t> -m “Primeiro </a:t>
            </a:r>
            <a:r>
              <a:rPr lang="pt-BR" baseline="0" dirty="0" err="1"/>
              <a:t>commit</a:t>
            </a:r>
            <a:r>
              <a:rPr lang="pt-BR" baseline="0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Altera arquivo -m “Segundo </a:t>
            </a:r>
            <a:r>
              <a:rPr lang="pt-BR" baseline="0" dirty="0" err="1"/>
              <a:t>commit</a:t>
            </a:r>
            <a:r>
              <a:rPr lang="pt-BR" baseline="0" dirty="0"/>
              <a:t>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add</a:t>
            </a:r>
            <a:r>
              <a:rPr lang="pt-BR" baseline="0" dirty="0"/>
              <a:t>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commit</a:t>
            </a:r>
            <a:r>
              <a:rPr lang="pt-BR" baseline="0" dirty="0"/>
              <a:t> -m “Segundo </a:t>
            </a:r>
            <a:r>
              <a:rPr lang="pt-BR" baseline="0" dirty="0" err="1"/>
              <a:t>commit</a:t>
            </a:r>
            <a:r>
              <a:rPr lang="pt-BR" baseline="0" dirty="0"/>
              <a:t>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602297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dirty="0"/>
              <a:t> -b iss53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955944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Altera arquivo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-m</a:t>
            </a:r>
            <a:r>
              <a:rPr lang="pt-BR" baseline="0" dirty="0"/>
              <a:t> “Alterei algo</a:t>
            </a:r>
            <a:r>
              <a:rPr lang="en-US" baseline="0" dirty="0"/>
              <a:t>”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38751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Alterar o arquivo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dirty="0"/>
              <a:t> </a:t>
            </a:r>
            <a:r>
              <a:rPr lang="pt-BR" dirty="0" err="1"/>
              <a:t>master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stash</a:t>
            </a: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checkout</a:t>
            </a:r>
            <a:r>
              <a:rPr lang="pt-BR" baseline="0" dirty="0"/>
              <a:t> </a:t>
            </a:r>
            <a:r>
              <a:rPr lang="pt-BR" baseline="0" dirty="0" err="1"/>
              <a:t>master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dirty="0"/>
              <a:t> -b </a:t>
            </a:r>
            <a:r>
              <a:rPr lang="pt-BR" dirty="0" err="1"/>
              <a:t>hotfix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Novo arquivo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add</a:t>
            </a:r>
            <a:r>
              <a:rPr lang="pt-BR" baseline="0" dirty="0"/>
              <a:t>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commit</a:t>
            </a:r>
            <a:r>
              <a:rPr lang="pt-BR" baseline="0" dirty="0"/>
              <a:t> -m “Novo arquivo”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190181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checkout</a:t>
            </a:r>
            <a:r>
              <a:rPr lang="pt-BR" baseline="0" dirty="0"/>
              <a:t> </a:t>
            </a:r>
            <a:r>
              <a:rPr lang="pt-BR" baseline="0" dirty="0" err="1"/>
              <a:t>master</a:t>
            </a: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merge </a:t>
            </a:r>
            <a:r>
              <a:rPr lang="pt-BR" baseline="0" dirty="0" err="1"/>
              <a:t>hotfix</a:t>
            </a:r>
            <a:endParaRPr lang="pt-BR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48870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-d </a:t>
            </a:r>
            <a:r>
              <a:rPr lang="pt-BR" dirty="0" err="1"/>
              <a:t>hotfix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baseline="0" dirty="0"/>
              <a:t> iss53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stash</a:t>
            </a:r>
            <a:r>
              <a:rPr lang="pt-BR" baseline="0" dirty="0"/>
              <a:t> </a:t>
            </a:r>
            <a:r>
              <a:rPr lang="pt-BR" baseline="0" dirty="0" err="1"/>
              <a:t>list</a:t>
            </a: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stash</a:t>
            </a:r>
            <a:r>
              <a:rPr lang="pt-BR" baseline="0" dirty="0"/>
              <a:t> pop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Altera arquivo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add</a:t>
            </a:r>
            <a:r>
              <a:rPr lang="pt-BR" baseline="0" dirty="0"/>
              <a:t>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commit</a:t>
            </a:r>
            <a:r>
              <a:rPr lang="pt-BR" baseline="0" dirty="0"/>
              <a:t> -m “Mais uma alteração”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56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SVN (Apache Subversion)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52331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checkout</a:t>
            </a:r>
            <a:r>
              <a:rPr lang="pt-BR" dirty="0"/>
              <a:t> </a:t>
            </a:r>
            <a:r>
              <a:rPr lang="pt-BR" dirty="0" err="1"/>
              <a:t>master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merge</a:t>
            </a:r>
            <a:r>
              <a:rPr lang="pt-BR" baseline="0" dirty="0"/>
              <a:t> iss53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Resolve </a:t>
            </a:r>
            <a:r>
              <a:rPr lang="pt-BR" baseline="0" dirty="0" err="1"/>
              <a:t>conflit</a:t>
            </a: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add</a:t>
            </a:r>
            <a:r>
              <a:rPr lang="pt-BR" baseline="0" dirty="0"/>
              <a:t> *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/>
              <a:t>git</a:t>
            </a:r>
            <a:r>
              <a:rPr lang="pt-BR" baseline="0" dirty="0"/>
              <a:t> </a:t>
            </a:r>
            <a:r>
              <a:rPr lang="pt-BR" baseline="0" dirty="0" err="1"/>
              <a:t>commit</a:t>
            </a:r>
            <a:r>
              <a:rPr lang="pt-BR" baseline="0" dirty="0"/>
              <a:t> -m “Conflito resolvido”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46573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branch</a:t>
            </a:r>
            <a:r>
              <a:rPr lang="pt-BR" dirty="0"/>
              <a:t> -d iss53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55389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2277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76175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73901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76458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72781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Cache: </a:t>
            </a:r>
            <a:r>
              <a:rPr lang="en-US" dirty="0" err="1"/>
              <a:t>senhas</a:t>
            </a:r>
            <a:r>
              <a:rPr lang="en-US" dirty="0"/>
              <a:t> </a:t>
            </a:r>
            <a:r>
              <a:rPr lang="en-US" dirty="0" err="1"/>
              <a:t>salvas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memória</a:t>
            </a:r>
            <a:r>
              <a:rPr lang="en-US" dirty="0"/>
              <a:t> (</a:t>
            </a:r>
            <a:r>
              <a:rPr lang="en-US" dirty="0" err="1"/>
              <a:t>nunca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disco) 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apagadas</a:t>
            </a:r>
            <a:r>
              <a:rPr lang="en-US" dirty="0"/>
              <a:t> </a:t>
            </a:r>
            <a:r>
              <a:rPr lang="en-US" dirty="0" err="1"/>
              <a:t>depois</a:t>
            </a:r>
            <a:r>
              <a:rPr lang="en-US" dirty="0"/>
              <a:t> de 15 </a:t>
            </a:r>
            <a:r>
              <a:rPr lang="en-US" dirty="0" err="1"/>
              <a:t>minutos</a:t>
            </a:r>
            <a:r>
              <a:rPr lang="en-US" dirty="0"/>
              <a:t>.</a:t>
            </a:r>
          </a:p>
          <a:p>
            <a:r>
              <a:rPr lang="en-US" dirty="0"/>
              <a:t>Store: </a:t>
            </a:r>
            <a:r>
              <a:rPr lang="en-US" dirty="0" err="1"/>
              <a:t>senhas</a:t>
            </a:r>
            <a:r>
              <a:rPr lang="en-US" dirty="0"/>
              <a:t> </a:t>
            </a:r>
            <a:r>
              <a:rPr lang="en-US" dirty="0" err="1"/>
              <a:t>salvas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disco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arquivo</a:t>
            </a:r>
            <a:r>
              <a:rPr lang="en-US" dirty="0"/>
              <a:t> de </a:t>
            </a:r>
            <a:r>
              <a:rPr lang="en-US" dirty="0" err="1"/>
              <a:t>texto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1249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44662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82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, Mercurial, </a:t>
            </a:r>
            <a:r>
              <a:rPr lang="pt-BR" dirty="0" err="1"/>
              <a:t>Bazaar</a:t>
            </a:r>
            <a:r>
              <a:rPr lang="pt-BR" dirty="0"/>
              <a:t>,</a:t>
            </a:r>
            <a:r>
              <a:rPr lang="pt-BR" baseline="0" dirty="0"/>
              <a:t> </a:t>
            </a:r>
            <a:r>
              <a:rPr lang="pt-BR" baseline="0" dirty="0" err="1"/>
              <a:t>Darcs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0088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6224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01301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04706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283872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 se </a:t>
            </a:r>
            <a:r>
              <a:rPr lang="en-US" dirty="0" err="1"/>
              <a:t>eu</a:t>
            </a:r>
            <a:r>
              <a:rPr lang="en-US" dirty="0"/>
              <a:t> der um pull </a:t>
            </a:r>
            <a:r>
              <a:rPr lang="en-US" dirty="0" err="1"/>
              <a:t>na</a:t>
            </a:r>
            <a:r>
              <a:rPr lang="en-US" dirty="0"/>
              <a:t> master de public agora?</a:t>
            </a:r>
          </a:p>
          <a:p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outra</a:t>
            </a:r>
            <a:r>
              <a:rPr lang="en-US" dirty="0"/>
              <a:t> branch </a:t>
            </a:r>
            <a:r>
              <a:rPr lang="en-US" dirty="0" err="1"/>
              <a:t>pq</a:t>
            </a:r>
            <a:r>
              <a:rPr lang="en-US" dirty="0"/>
              <a:t> a master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 o tracking de </a:t>
            </a:r>
            <a:r>
              <a:rPr lang="en-US" dirty="0" err="1"/>
              <a:t>uma</a:t>
            </a:r>
            <a:r>
              <a:rPr lang="en-US" dirty="0"/>
              <a:t> branch </a:t>
            </a:r>
            <a:r>
              <a:rPr lang="en-US" dirty="0" err="1"/>
              <a:t>remota</a:t>
            </a:r>
            <a:r>
              <a:rPr lang="en-US" dirty="0"/>
              <a:t>. </a:t>
            </a:r>
            <a:r>
              <a:rPr lang="en-US" dirty="0" err="1"/>
              <a:t>Tarefa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4149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60317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788107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Alterar cor da borda para azul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863821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Não gostei, quero voltar como estava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restore</a:t>
            </a:r>
            <a:r>
              <a:rPr lang="pt-BR" dirty="0"/>
              <a:t> style.css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status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Alterar a borda para vermelho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Começar o </a:t>
            </a:r>
            <a:r>
              <a:rPr lang="pt-BR" dirty="0" err="1"/>
              <a:t>counter</a:t>
            </a:r>
            <a:r>
              <a:rPr lang="pt-BR" dirty="0"/>
              <a:t> em 5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1629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restore</a:t>
            </a:r>
            <a:r>
              <a:rPr lang="pt-BR" dirty="0"/>
              <a:t> --</a:t>
            </a:r>
            <a:r>
              <a:rPr lang="pt-BR" dirty="0" err="1"/>
              <a:t>staged</a:t>
            </a:r>
            <a:r>
              <a:rPr lang="pt-BR" dirty="0"/>
              <a:t> .   (o que vai acontecer????)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(retirar o que estava na </a:t>
            </a:r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- reparar no </a:t>
            </a:r>
            <a:r>
              <a:rPr lang="pt-BR" dirty="0" err="1"/>
              <a:t>git</a:t>
            </a:r>
            <a:r>
              <a:rPr lang="pt-BR" dirty="0"/>
              <a:t> status de cima)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*.{</a:t>
            </a:r>
            <a:r>
              <a:rPr lang="pt-BR" dirty="0" err="1"/>
              <a:t>html,js</a:t>
            </a:r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158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Até 2002:</a:t>
            </a:r>
            <a:r>
              <a:rPr lang="pt-BR" baseline="0" dirty="0"/>
              <a:t> sem controle de versão </a:t>
            </a:r>
            <a:br>
              <a:rPr lang="pt-BR" baseline="0" dirty="0"/>
            </a:br>
            <a:r>
              <a:rPr lang="pt-BR" baseline="0" dirty="0"/>
              <a:t>A partir de 2002: BitKeeper (em 2016 se tornou open source, última release em 2018)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/>
              <a:t>2005: </a:t>
            </a:r>
            <a:r>
              <a:rPr lang="pt-BR" b="0" i="0" dirty="0">
                <a:solidFill>
                  <a:srgbClr val="000000"/>
                </a:solidFill>
                <a:effectLst/>
                <a:latin typeface="Linux Libertine"/>
              </a:rPr>
              <a:t>SourcePuller - </a:t>
            </a:r>
            <a:r>
              <a:rPr lang="pt-BR" baseline="0" dirty="0"/>
              <a:t>engenharia reversa para quebrar o BitKeeper</a:t>
            </a:r>
          </a:p>
          <a:p>
            <a:r>
              <a:rPr lang="pt-BR" baseline="0" dirty="0"/>
              <a:t>2005: Git criado em menos de um mês (03/04/2005 – 18/04 (branches), 29/04 (performance))</a:t>
            </a:r>
          </a:p>
          <a:p>
            <a:r>
              <a:rPr lang="pt-BR" baseline="0" dirty="0"/>
              <a:t>Julho 2005: gerência passada para </a:t>
            </a:r>
            <a:r>
              <a:rPr lang="pt-BR" baseline="0" dirty="0" err="1"/>
              <a:t>Junio</a:t>
            </a:r>
            <a:r>
              <a:rPr lang="pt-BR" baseline="0" dirty="0"/>
              <a:t> </a:t>
            </a:r>
            <a:r>
              <a:rPr lang="pt-BR" baseline="0" dirty="0" err="1"/>
              <a:t>Hamano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478833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restore</a:t>
            </a:r>
            <a:r>
              <a:rPr lang="pt-BR" dirty="0"/>
              <a:t> --</a:t>
            </a:r>
            <a:r>
              <a:rPr lang="pt-BR" dirty="0" err="1"/>
              <a:t>staged</a:t>
            </a:r>
            <a:r>
              <a:rPr lang="pt-BR" dirty="0"/>
              <a:t> --</a:t>
            </a:r>
            <a:r>
              <a:rPr lang="pt-BR" dirty="0" err="1"/>
              <a:t>worktree</a:t>
            </a:r>
            <a:r>
              <a:rPr lang="pt-BR" dirty="0"/>
              <a:t> *.</a:t>
            </a:r>
            <a:r>
              <a:rPr lang="pt-BR" dirty="0" err="1"/>
              <a:t>html</a:t>
            </a:r>
            <a:r>
              <a:rPr lang="pt-BR" dirty="0"/>
              <a:t>  (o que vai acontecer????)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(</a:t>
            </a:r>
            <a:r>
              <a:rPr lang="pt-BR" dirty="0" err="1"/>
              <a:t>js</a:t>
            </a:r>
            <a:r>
              <a:rPr lang="pt-BR" dirty="0"/>
              <a:t> e </a:t>
            </a:r>
            <a:r>
              <a:rPr lang="pt-BR" dirty="0" err="1"/>
              <a:t>css</a:t>
            </a:r>
            <a:r>
              <a:rPr lang="pt-BR" dirty="0"/>
              <a:t> continuam como estava, </a:t>
            </a:r>
            <a:r>
              <a:rPr lang="pt-BR" dirty="0" err="1"/>
              <a:t>html</a:t>
            </a:r>
            <a:r>
              <a:rPr lang="pt-BR" dirty="0"/>
              <a:t> é restaurado tanto na </a:t>
            </a:r>
            <a:r>
              <a:rPr lang="pt-BR" dirty="0" err="1"/>
              <a:t>staging</a:t>
            </a:r>
            <a:r>
              <a:rPr lang="pt-BR" dirty="0"/>
              <a:t> </a:t>
            </a:r>
            <a:r>
              <a:rPr lang="pt-BR" dirty="0" err="1"/>
              <a:t>area</a:t>
            </a:r>
            <a:r>
              <a:rPr lang="pt-BR" dirty="0"/>
              <a:t> como no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directory</a:t>
            </a:r>
            <a:r>
              <a:rPr lang="pt-BR" dirty="0"/>
              <a:t> a partir de </a:t>
            </a:r>
            <a:r>
              <a:rPr lang="pt-BR" dirty="0" err="1"/>
              <a:t>head</a:t>
            </a:r>
            <a:r>
              <a:rPr lang="pt-BR" dirty="0"/>
              <a:t>, ou seja, todas as mudanças são completamente descartadas - o mesmo que fazer </a:t>
            </a:r>
            <a:r>
              <a:rPr lang="pt-BR" dirty="0" err="1"/>
              <a:t>restore</a:t>
            </a:r>
            <a:r>
              <a:rPr lang="pt-BR" dirty="0"/>
              <a:t> --</a:t>
            </a:r>
            <a:r>
              <a:rPr lang="pt-BR" dirty="0" err="1"/>
              <a:t>staged</a:t>
            </a:r>
            <a:r>
              <a:rPr lang="pt-BR" dirty="0"/>
              <a:t> e depois só </a:t>
            </a:r>
            <a:r>
              <a:rPr lang="pt-BR" dirty="0" err="1"/>
              <a:t>restore</a:t>
            </a:r>
            <a:r>
              <a:rPr lang="pt-BR" dirty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42335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Para </a:t>
            </a:r>
            <a:r>
              <a:rPr lang="en-US" dirty="0" err="1"/>
              <a:t>descartar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vez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931855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source por </a:t>
            </a:r>
            <a:r>
              <a:rPr lang="en-US" dirty="0" err="1"/>
              <a:t>padrão</a:t>
            </a:r>
            <a:r>
              <a:rPr lang="en-US" dirty="0"/>
              <a:t> é HEAD, e agora, 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???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Alterou</a:t>
            </a:r>
            <a:r>
              <a:rPr lang="en-US" dirty="0"/>
              <a:t> </a:t>
            </a:r>
            <a:r>
              <a:rPr lang="en-US" dirty="0" err="1"/>
              <a:t>toda</a:t>
            </a:r>
            <a:r>
              <a:rPr lang="en-US" dirty="0"/>
              <a:t> a working tree para </a:t>
            </a:r>
            <a:r>
              <a:rPr lang="en-US" dirty="0" err="1"/>
              <a:t>refletir</a:t>
            </a:r>
            <a:r>
              <a:rPr lang="en-US" dirty="0"/>
              <a:t> o commit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restore . para </a:t>
            </a:r>
            <a:r>
              <a:rPr lang="en-US" dirty="0" err="1"/>
              <a:t>descartar</a:t>
            </a:r>
            <a:r>
              <a:rPr lang="en-US" dirty="0"/>
              <a:t> as </a:t>
            </a:r>
            <a:r>
              <a:rPr lang="en-US" dirty="0" err="1"/>
              <a:t>mudanças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working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08435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 agora se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pedir</a:t>
            </a:r>
            <a:r>
              <a:rPr lang="en-US" dirty="0"/>
              <a:t> para </a:t>
            </a:r>
            <a:r>
              <a:rPr lang="en-US" dirty="0" err="1"/>
              <a:t>pegar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js</a:t>
            </a:r>
            <a:r>
              <a:rPr lang="en-US" dirty="0"/>
              <a:t> e </a:t>
            </a:r>
            <a:r>
              <a:rPr lang="en-US" dirty="0" err="1"/>
              <a:t>css</a:t>
            </a:r>
            <a:r>
              <a:rPr lang="en-US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Acontece</a:t>
            </a:r>
            <a:r>
              <a:rPr lang="en-US" dirty="0"/>
              <a:t> </a:t>
            </a:r>
            <a:r>
              <a:rPr lang="en-US" dirty="0" err="1"/>
              <a:t>absolutamente</a:t>
            </a:r>
            <a:r>
              <a:rPr lang="en-US" dirty="0"/>
              <a:t> nada, pois a </a:t>
            </a:r>
            <a:r>
              <a:rPr lang="en-US" dirty="0" err="1"/>
              <a:t>única</a:t>
            </a:r>
            <a:r>
              <a:rPr lang="en-US" dirty="0"/>
              <a:t> </a:t>
            </a:r>
            <a:r>
              <a:rPr lang="en-US" dirty="0" err="1"/>
              <a:t>mudança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no 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8300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Alterar cor da borda para azul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style.css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/>
              <a:t>Só tira o arquivo da </a:t>
            </a:r>
            <a:r>
              <a:rPr lang="pt-BR" baseline="0" dirty="0" err="1"/>
              <a:t>staging</a:t>
            </a:r>
            <a:r>
              <a:rPr lang="pt-BR" baseline="0" dirty="0"/>
              <a:t> </a:t>
            </a:r>
            <a:r>
              <a:rPr lang="pt-BR" baseline="0" dirty="0" err="1"/>
              <a:t>area</a:t>
            </a:r>
            <a:endParaRPr lang="pt-B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8526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add</a:t>
            </a:r>
            <a:r>
              <a:rPr lang="pt-BR" dirty="0"/>
              <a:t>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3eb779b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err="1"/>
              <a:t>git</a:t>
            </a:r>
            <a:r>
              <a:rPr lang="pt-BR" baseline="0" dirty="0"/>
              <a:t> status (qual a diferença entre o que está na </a:t>
            </a:r>
            <a:r>
              <a:rPr lang="pt-BR" baseline="0" dirty="0" err="1"/>
              <a:t>staging</a:t>
            </a:r>
            <a:r>
              <a:rPr lang="pt-BR" baseline="0" dirty="0"/>
              <a:t> área e no </a:t>
            </a:r>
            <a:r>
              <a:rPr lang="pt-BR" baseline="0" dirty="0" err="1"/>
              <a:t>working</a:t>
            </a:r>
            <a:r>
              <a:rPr lang="pt-BR" baseline="0" dirty="0"/>
              <a:t> </a:t>
            </a:r>
            <a:r>
              <a:rPr lang="pt-BR" baseline="0" dirty="0" err="1"/>
              <a:t>dir</a:t>
            </a:r>
            <a:r>
              <a:rPr lang="pt-BR" baseline="0" dirty="0"/>
              <a:t>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/>
              <a:t>A </a:t>
            </a:r>
            <a:r>
              <a:rPr lang="pt-BR" baseline="0" dirty="0" err="1"/>
              <a:t>staging</a:t>
            </a:r>
            <a:r>
              <a:rPr lang="pt-BR" baseline="0" dirty="0"/>
              <a:t> área ficou igual o </a:t>
            </a:r>
            <a:r>
              <a:rPr lang="en-US" sz="1200" dirty="0"/>
              <a:t>3eb779b, </a:t>
            </a:r>
            <a:r>
              <a:rPr lang="en-US" sz="1200" dirty="0" err="1"/>
              <a:t>ou</a:t>
            </a:r>
            <a:r>
              <a:rPr lang="en-US" sz="1200" dirty="0"/>
              <a:t> </a:t>
            </a:r>
            <a:r>
              <a:rPr lang="en-US" sz="1200" dirty="0" err="1"/>
              <a:t>seja</a:t>
            </a:r>
            <a:r>
              <a:rPr lang="en-US" sz="1200" dirty="0"/>
              <a:t>, </a:t>
            </a:r>
            <a:r>
              <a:rPr lang="en-US" sz="1200" dirty="0" err="1"/>
              <a:t>sem</a:t>
            </a:r>
            <a:r>
              <a:rPr lang="en-US" sz="1200" dirty="0"/>
              <a:t> o link para o </a:t>
            </a:r>
            <a:r>
              <a:rPr lang="en-US" sz="1200" dirty="0" err="1"/>
              <a:t>css</a:t>
            </a:r>
            <a:r>
              <a:rPr lang="en-US" sz="1200" dirty="0"/>
              <a:t>. </a:t>
            </a:r>
            <a:r>
              <a:rPr lang="en-US" sz="1200" dirty="0" err="1"/>
              <a:t>Porém</a:t>
            </a:r>
            <a:r>
              <a:rPr lang="en-US" sz="1200" dirty="0"/>
              <a:t> </a:t>
            </a:r>
            <a:r>
              <a:rPr lang="en-US" sz="1200" dirty="0" err="1"/>
              <a:t>não</a:t>
            </a:r>
            <a:r>
              <a:rPr lang="en-US" sz="1200" dirty="0"/>
              <a:t> altera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arquivos</a:t>
            </a:r>
            <a:r>
              <a:rPr lang="en-US" sz="1200" dirty="0"/>
              <a:t> no working </a:t>
            </a:r>
            <a:r>
              <a:rPr lang="en-US" sz="1200" dirty="0" err="1"/>
              <a:t>dir</a:t>
            </a:r>
            <a:r>
              <a:rPr lang="en-US" sz="1200" dirty="0"/>
              <a:t>, </a:t>
            </a:r>
            <a:r>
              <a:rPr lang="en-US" sz="1200" dirty="0" err="1"/>
              <a:t>lá</a:t>
            </a:r>
            <a:r>
              <a:rPr lang="en-US" sz="1200" dirty="0"/>
              <a:t> continua com o link.</a:t>
            </a:r>
            <a:endParaRPr lang="pt-BR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/>
              <a:t>Mostrar no VS </a:t>
            </a:r>
            <a:r>
              <a:rPr lang="pt-BR" baseline="0" dirty="0" err="1"/>
              <a:t>Code</a:t>
            </a:r>
            <a:r>
              <a:rPr lang="pt-BR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86658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Como </a:t>
            </a:r>
            <a:r>
              <a:rPr lang="en-US" dirty="0" err="1"/>
              <a:t>faz</a:t>
            </a:r>
            <a:r>
              <a:rPr lang="en-US" dirty="0"/>
              <a:t> para </a:t>
            </a:r>
            <a:r>
              <a:rPr lang="en-US" dirty="0" err="1"/>
              <a:t>desfazer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do git status e </a:t>
            </a:r>
            <a:r>
              <a:rPr lang="en-US" dirty="0" err="1"/>
              <a:t>voltar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tava</a:t>
            </a:r>
            <a:r>
              <a:rPr lang="en-US" dirty="0"/>
              <a:t> no </a:t>
            </a:r>
            <a:r>
              <a:rPr lang="en-US" dirty="0" err="1"/>
              <a:t>começo</a:t>
            </a:r>
            <a:r>
              <a:rPr lang="en-US" dirty="0"/>
              <a:t> do </a:t>
            </a:r>
            <a:r>
              <a:rPr lang="en-US" dirty="0" err="1"/>
              <a:t>exercício</a:t>
            </a:r>
            <a:r>
              <a:rPr lang="en-US" dirty="0"/>
              <a:t>?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restore --staged --</a:t>
            </a:r>
            <a:r>
              <a:rPr lang="en-US" dirty="0" err="1"/>
              <a:t>worktree</a:t>
            </a:r>
            <a:r>
              <a:rPr lang="en-US" dirty="0"/>
              <a:t>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Alterar</a:t>
            </a:r>
            <a:r>
              <a:rPr lang="en-US" dirty="0"/>
              <a:t> o </a:t>
            </a:r>
            <a:r>
              <a:rPr lang="en-US" dirty="0" err="1"/>
              <a:t>título</a:t>
            </a:r>
            <a:r>
              <a:rPr lang="en-US" dirty="0"/>
              <a:t> da </a:t>
            </a:r>
            <a:r>
              <a:rPr lang="en-US" dirty="0" err="1"/>
              <a:t>página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add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status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reset (o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Tira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da staging area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058167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add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reset --soft (o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Absolutamente</a:t>
            </a:r>
            <a:r>
              <a:rPr lang="en-US" dirty="0"/>
              <a:t> nada, com soft </a:t>
            </a:r>
            <a:r>
              <a:rPr lang="en-US" dirty="0" err="1"/>
              <a:t>nem</a:t>
            </a:r>
            <a:r>
              <a:rPr lang="en-US" dirty="0"/>
              <a:t> o working </a:t>
            </a:r>
            <a:r>
              <a:rPr lang="en-US" dirty="0" err="1"/>
              <a:t>dir</a:t>
            </a:r>
            <a:r>
              <a:rPr lang="en-US" dirty="0"/>
              <a:t> e </a:t>
            </a:r>
            <a:r>
              <a:rPr lang="en-US" dirty="0" err="1"/>
              <a:t>nem</a:t>
            </a:r>
            <a:r>
              <a:rPr lang="en-US" dirty="0"/>
              <a:t> a staging area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alteradas</a:t>
            </a:r>
            <a:r>
              <a:rPr lang="en-US" dirty="0"/>
              <a:t>. </a:t>
            </a:r>
            <a:r>
              <a:rPr lang="en-US" dirty="0" err="1"/>
              <a:t>Faria</a:t>
            </a:r>
            <a:r>
              <a:rPr lang="en-US" dirty="0"/>
              <a:t> algo se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tivessemos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a 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621824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status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reset --hard (o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acontecer</a:t>
            </a:r>
            <a:r>
              <a:rPr lang="en-US" dirty="0"/>
              <a:t>?)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Reseta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mudanças</a:t>
            </a:r>
            <a:r>
              <a:rPr lang="en-US" dirty="0"/>
              <a:t>, tanto </a:t>
            </a:r>
            <a:r>
              <a:rPr lang="en-US" dirty="0" err="1"/>
              <a:t>na</a:t>
            </a:r>
            <a:r>
              <a:rPr lang="en-US" dirty="0"/>
              <a:t> working tree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staging area.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err="1"/>
              <a:t>Igual</a:t>
            </a:r>
            <a:r>
              <a:rPr lang="en-US" dirty="0"/>
              <a:t> qual </a:t>
            </a:r>
            <a:r>
              <a:rPr lang="en-US" dirty="0" err="1"/>
              <a:t>comando</a:t>
            </a:r>
            <a:r>
              <a:rPr lang="en-US" dirty="0"/>
              <a:t> que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conhece</a:t>
            </a:r>
            <a:r>
              <a:rPr lang="en-US" dirty="0"/>
              <a:t>? git restore --staged --</a:t>
            </a:r>
            <a:r>
              <a:rPr lang="en-US" dirty="0" err="1"/>
              <a:t>worktree</a:t>
            </a:r>
            <a:r>
              <a:rPr lang="en-US" dirty="0"/>
              <a:t> 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git status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0290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3eb779b</a:t>
            </a:r>
            <a:r>
              <a:rPr lang="pt-BR" sz="1200" baseline="0" dirty="0"/>
              <a:t> (o que vai acontecer?)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/>
              <a:t>Ponteiro</a:t>
            </a:r>
            <a:r>
              <a:rPr lang="en-US" sz="1200" dirty="0"/>
              <a:t> se move, </a:t>
            </a:r>
            <a:r>
              <a:rPr lang="en-US" sz="1200" dirty="0" err="1"/>
              <a:t>reseta</a:t>
            </a:r>
            <a:r>
              <a:rPr lang="en-US" sz="1200" dirty="0"/>
              <a:t> o index mas </a:t>
            </a:r>
            <a:r>
              <a:rPr lang="en-US" sz="1200" dirty="0" err="1"/>
              <a:t>não</a:t>
            </a:r>
            <a:r>
              <a:rPr lang="en-US" sz="1200" dirty="0"/>
              <a:t> a working tree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log --</a:t>
            </a:r>
            <a:r>
              <a:rPr lang="en-US" sz="1200" dirty="0" err="1"/>
              <a:t>oneline</a:t>
            </a:r>
            <a:r>
              <a:rPr lang="en-US" sz="1200" dirty="0"/>
              <a:t> -n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E agora? </a:t>
            </a:r>
            <a:r>
              <a:rPr lang="en-US" sz="1200" dirty="0" err="1"/>
              <a:t>Perdemos</a:t>
            </a:r>
            <a:r>
              <a:rPr lang="en-US" sz="1200" dirty="0"/>
              <a:t> o ultimo commit para sempre???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</a:t>
            </a:r>
            <a:r>
              <a:rPr lang="en-US" sz="1200" dirty="0" err="1"/>
              <a:t>reflog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225a38e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3eb779b --soft (o que </a:t>
            </a:r>
            <a:r>
              <a:rPr lang="en-US" sz="1200" dirty="0" err="1"/>
              <a:t>vai</a:t>
            </a:r>
            <a:r>
              <a:rPr lang="en-US" sz="1200" dirty="0"/>
              <a:t> </a:t>
            </a:r>
            <a:r>
              <a:rPr lang="en-US" sz="1200" dirty="0" err="1"/>
              <a:t>acontecer</a:t>
            </a:r>
            <a:r>
              <a:rPr lang="en-US" sz="1200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/>
              <a:t>Alterou</a:t>
            </a:r>
            <a:r>
              <a:rPr lang="en-US" sz="1200" dirty="0"/>
              <a:t> a head mas </a:t>
            </a:r>
            <a:r>
              <a:rPr lang="en-US" sz="1200" dirty="0" err="1"/>
              <a:t>manteve</a:t>
            </a:r>
            <a:r>
              <a:rPr lang="en-US" sz="1200" dirty="0"/>
              <a:t> a working tree e a staging area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log --</a:t>
            </a:r>
            <a:r>
              <a:rPr lang="en-US" sz="1200" dirty="0" err="1"/>
              <a:t>oneline</a:t>
            </a:r>
            <a:r>
              <a:rPr lang="en-US" sz="1200" dirty="0"/>
              <a:t> -n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225a38e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3eb779b --hard (e agora?)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/>
              <a:t>Resetou</a:t>
            </a:r>
            <a:r>
              <a:rPr lang="en-US" sz="1200" dirty="0"/>
              <a:t> </a:t>
            </a:r>
            <a:r>
              <a:rPr lang="en-US" sz="1200" dirty="0" err="1"/>
              <a:t>tudo</a:t>
            </a:r>
            <a:r>
              <a:rPr lang="en-US" sz="1200" dirty="0"/>
              <a:t> para </a:t>
            </a:r>
            <a:r>
              <a:rPr lang="en-US" sz="1200" dirty="0" err="1"/>
              <a:t>ficar</a:t>
            </a:r>
            <a:r>
              <a:rPr lang="en-US" sz="1200" dirty="0"/>
              <a:t> </a:t>
            </a:r>
            <a:r>
              <a:rPr lang="en-US" sz="1200" dirty="0" err="1"/>
              <a:t>igual</a:t>
            </a:r>
            <a:r>
              <a:rPr lang="en-US" sz="1200" dirty="0"/>
              <a:t> o commit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log --</a:t>
            </a:r>
            <a:r>
              <a:rPr lang="en-US" sz="1200" dirty="0" err="1"/>
              <a:t>oneline</a:t>
            </a:r>
            <a:r>
              <a:rPr lang="en-US" sz="1200" dirty="0"/>
              <a:t> -n 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225a38e (o que </a:t>
            </a:r>
            <a:r>
              <a:rPr lang="en-US" sz="1200" dirty="0" err="1"/>
              <a:t>vai</a:t>
            </a:r>
            <a:r>
              <a:rPr lang="en-US" sz="1200" dirty="0"/>
              <a:t> </a:t>
            </a:r>
            <a:r>
              <a:rPr lang="en-US" sz="1200" dirty="0" err="1"/>
              <a:t>acontecer</a:t>
            </a:r>
            <a:r>
              <a:rPr lang="en-US" sz="1200" dirty="0"/>
              <a:t>?)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No git </a:t>
            </a:r>
            <a:r>
              <a:rPr lang="en-US" sz="1200" dirty="0" err="1"/>
              <a:t>dir</a:t>
            </a:r>
            <a:r>
              <a:rPr lang="en-US" sz="1200" dirty="0"/>
              <a:t> </a:t>
            </a:r>
            <a:r>
              <a:rPr lang="en-US" sz="1200" dirty="0" err="1"/>
              <a:t>tá</a:t>
            </a:r>
            <a:r>
              <a:rPr lang="en-US" sz="1200" dirty="0"/>
              <a:t> com a </a:t>
            </a:r>
            <a:r>
              <a:rPr lang="en-US" sz="1200" dirty="0" err="1"/>
              <a:t>linha</a:t>
            </a:r>
            <a:r>
              <a:rPr lang="en-US" sz="1200" dirty="0"/>
              <a:t> do </a:t>
            </a:r>
            <a:r>
              <a:rPr lang="en-US" sz="1200" dirty="0" err="1"/>
              <a:t>css</a:t>
            </a:r>
            <a:r>
              <a:rPr lang="en-US" sz="1200" dirty="0"/>
              <a:t>, </a:t>
            </a:r>
            <a:r>
              <a:rPr lang="en-US" sz="1200" dirty="0" err="1"/>
              <a:t>porém</a:t>
            </a:r>
            <a:r>
              <a:rPr lang="en-US" sz="1200" dirty="0"/>
              <a:t> staging area e working </a:t>
            </a:r>
            <a:r>
              <a:rPr lang="en-US" sz="1200" dirty="0" err="1"/>
              <a:t>dir</a:t>
            </a:r>
            <a:r>
              <a:rPr lang="en-US" sz="1200" dirty="0"/>
              <a:t> </a:t>
            </a:r>
            <a:r>
              <a:rPr lang="en-US" sz="1200" dirty="0" err="1"/>
              <a:t>tão</a:t>
            </a:r>
            <a:r>
              <a:rPr lang="en-US" sz="1200" dirty="0"/>
              <a:t> </a:t>
            </a:r>
            <a:r>
              <a:rPr lang="en-US" sz="1200" dirty="0" err="1"/>
              <a:t>iguais</a:t>
            </a:r>
            <a:r>
              <a:rPr lang="en-US" sz="1200" dirty="0"/>
              <a:t> (</a:t>
            </a:r>
            <a:r>
              <a:rPr lang="en-US" sz="1200" dirty="0" err="1"/>
              <a:t>sem</a:t>
            </a:r>
            <a:r>
              <a:rPr lang="en-US" sz="1200" dirty="0"/>
              <a:t> a </a:t>
            </a:r>
            <a:r>
              <a:rPr lang="en-US" sz="1200" dirty="0" err="1"/>
              <a:t>linha</a:t>
            </a:r>
            <a:r>
              <a:rPr lang="en-US" sz="1200" dirty="0"/>
              <a:t> do </a:t>
            </a:r>
            <a:r>
              <a:rPr lang="en-US" sz="1200" dirty="0" err="1"/>
              <a:t>css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/>
              <a:t>Mostrar</a:t>
            </a:r>
            <a:r>
              <a:rPr lang="en-US" sz="1200" dirty="0"/>
              <a:t> no vs code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reset --hard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status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/>
              <a:t>git log --</a:t>
            </a:r>
            <a:r>
              <a:rPr lang="en-US" sz="1200" dirty="0" err="1"/>
              <a:t>oneline</a:t>
            </a:r>
            <a:r>
              <a:rPr lang="en-US" sz="1200" dirty="0"/>
              <a:t> -n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3761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449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59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132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75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513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083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259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568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1929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026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810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6775E-7BDB-42B0-8F56-88874DC6F326}" type="datetimeFigureOut">
              <a:rPr lang="pt-BR" smtClean="0"/>
              <a:t>23/11/2021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EA84E-3505-4F54-B3F0-66DDCC2429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5923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4" Type="http://schemas.openxmlformats.org/officeDocument/2006/relationships/image" Target="../media/image7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70.png"/><Relationship Id="rId4" Type="http://schemas.openxmlformats.org/officeDocument/2006/relationships/image" Target="../media/image6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email@gmail.co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elocordeiro/Git-Minicurso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293838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3004" y="1844824"/>
            <a:ext cx="6985992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“É fácil explodir o seu próprio pé com o </a:t>
            </a:r>
            <a:r>
              <a:rPr lang="pt-BR" dirty="0" err="1"/>
              <a:t>Git</a:t>
            </a:r>
            <a:r>
              <a:rPr lang="pt-BR" dirty="0"/>
              <a:t>, mas também é fácil reverter para um pé anterior e mesclar ele com a sua perna atual.”</a:t>
            </a:r>
          </a:p>
          <a:p>
            <a:pPr marL="0" indent="0" algn="just">
              <a:buNone/>
            </a:pPr>
            <a:endParaRPr lang="pt-BR" sz="100" dirty="0"/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Jack William Bell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047554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9577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3740" y="3470096"/>
            <a:ext cx="2282625" cy="1848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24" y="2356031"/>
            <a:ext cx="1842064" cy="1288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05BF4-EA2B-4297-9B9A-A2ACB3B57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455" y="4692231"/>
            <a:ext cx="9564073" cy="122506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5713BB6-8FDB-4745-A027-FF39DC019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449548"/>
            <a:ext cx="2353915" cy="11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716352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9577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24" y="2356031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6424" y="2770817"/>
            <a:ext cx="23768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--soft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05BF4-EA2B-4297-9B9A-A2ACB3B57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455" y="4692231"/>
            <a:ext cx="9564073" cy="12250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61565-8853-4D29-95DA-7757301D89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3740" y="3470096"/>
            <a:ext cx="2282625" cy="1848738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C55C234-007D-445B-8353-02130CA7B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449548"/>
            <a:ext cx="2353915" cy="11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16900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9577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6424" y="2356031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76424" y="2770817"/>
            <a:ext cx="237686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--soft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05BF4-EA2B-4297-9B9A-A2ACB3B57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455" y="4692231"/>
            <a:ext cx="9564073" cy="1225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44D274-D94D-4F6D-A973-F5FBCD529048}"/>
              </a:ext>
            </a:extLst>
          </p:cNvPr>
          <p:cNvSpPr txBox="1"/>
          <p:nvPr/>
        </p:nvSpPr>
        <p:spPr>
          <a:xfrm>
            <a:off x="2298056" y="3499795"/>
            <a:ext cx="2495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--hard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DC3FDE-C036-4C2C-997A-DCD28BE64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43740" y="3470096"/>
            <a:ext cx="2282625" cy="1848738"/>
          </a:xfrm>
          <a:prstGeom prst="rect">
            <a:avLst/>
          </a:prstGeom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B4A40FB8-1309-483D-AD97-5D907FB27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3449548"/>
            <a:ext cx="2353915" cy="112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22053"/>
      </p:ext>
    </p:extLst>
  </p:cSld>
  <p:clrMapOvr>
    <a:masterClrMapping/>
  </p:clrMapOvr>
  <p:transition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8199" y="2033158"/>
            <a:ext cx="292028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3eb779b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257" y="3468412"/>
            <a:ext cx="2304256" cy="1847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280" y="2356031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2742510"/>
            <a:ext cx="384041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3eb779b --soft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0AF3C-EB73-4283-945C-89D77CFD8D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455" y="4692231"/>
            <a:ext cx="9564073" cy="12250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7060BD-AFA5-4156-83EE-BCB4C1162878}"/>
              </a:ext>
            </a:extLst>
          </p:cNvPr>
          <p:cNvSpPr txBox="1"/>
          <p:nvPr/>
        </p:nvSpPr>
        <p:spPr>
          <a:xfrm>
            <a:off x="859417" y="3517828"/>
            <a:ext cx="395858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3eb779b --hard</a:t>
            </a:r>
          </a:p>
        </p:txBody>
      </p:sp>
    </p:spTree>
    <p:extLst>
      <p:ext uri="{BB962C8B-B14F-4D97-AF65-F5344CB8AC3E}">
        <p14:creationId xmlns:p14="http://schemas.microsoft.com/office/powerpoint/2010/main" val="2113473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2.22222E-6 L -0.21731 0.003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21732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FB08-47F8-4839-A62B-152D0EEE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777BB-B4DE-45B5-98D8-790A2D76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050" y="1916832"/>
            <a:ext cx="10385899" cy="3024336"/>
          </a:xfrm>
        </p:spPr>
      </p:pic>
    </p:spTree>
    <p:extLst>
      <p:ext uri="{BB962C8B-B14F-4D97-AF65-F5344CB8AC3E}">
        <p14:creationId xmlns:p14="http://schemas.microsoft.com/office/powerpoint/2010/main" val="119834841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4210814"/>
            <a:ext cx="8071637" cy="1033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77859" y="2061466"/>
            <a:ext cx="307379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revert 3eb779b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8" y="4236541"/>
            <a:ext cx="2920349" cy="104298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079776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4051549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951649" y="5048426"/>
            <a:ext cx="13010" cy="11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4951650" y="6227264"/>
            <a:ext cx="45287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 flipV="1">
            <a:off x="9480376" y="5048426"/>
            <a:ext cx="0" cy="1178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0254" y="3228259"/>
            <a:ext cx="1881498" cy="15083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096" y="2338465"/>
            <a:ext cx="1499848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0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96296E-6 L 0.18632 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10" y="1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0.17994 -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97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FBD4C-66D2-4385-B75B-FAC8DA66D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Reset, Restore e Revert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F6BFCB-66C2-49E8-916B-21EC24577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5726" y="1772816"/>
            <a:ext cx="9840547" cy="3829287"/>
          </a:xfrm>
        </p:spPr>
      </p:pic>
    </p:spTree>
    <p:extLst>
      <p:ext uri="{BB962C8B-B14F-4D97-AF65-F5344CB8AC3E}">
        <p14:creationId xmlns:p14="http://schemas.microsoft.com/office/powerpoint/2010/main" val="1784646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4299-D7BF-4DB0-AFA5-6C2927A8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Bônus</a:t>
            </a:r>
            <a:r>
              <a:rPr lang="en-US" dirty="0"/>
              <a:t> - Switch</a:t>
            </a:r>
            <a:endParaRPr lang="en-CA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01E553-047C-4095-AD96-39044781AA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32856"/>
            <a:ext cx="10515600" cy="3196615"/>
          </a:xfrm>
        </p:spPr>
      </p:pic>
    </p:spTree>
    <p:extLst>
      <p:ext uri="{BB962C8B-B14F-4D97-AF65-F5344CB8AC3E}">
        <p14:creationId xmlns:p14="http://schemas.microsoft.com/office/powerpoint/2010/main" val="15059299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Commit (detached head)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79576" y="2061465"/>
            <a:ext cx="451553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switch --detach 3eb779b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409776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79577" y="2824752"/>
            <a:ext cx="1872500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switch -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263" y="2413084"/>
            <a:ext cx="1800200" cy="125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045" y="3763139"/>
            <a:ext cx="1800200" cy="12587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22F93C-CC67-4C44-9310-D7D0B34EF4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2447" y="4731887"/>
            <a:ext cx="9564073" cy="12250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95D006-63B2-4494-9CC0-F457171B4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28248" y="3501008"/>
            <a:ext cx="2282625" cy="184873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1535D88F-73D2-4594-9588-DFFBF00C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581" y="3508149"/>
            <a:ext cx="2269623" cy="108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14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44444E-6 L -0.11367 4.44444E-6 C -0.16497 4.44444E-6 -0.22734 0.05555 -0.22734 0.10092 L -0.22734 0.20208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67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0.11081 1.48148E-6 C -0.16081 1.48148E-6 -0.22148 0.05555 -0.22148 0.10092 L -0.22148 0.20208 " pathEditMode="relative" rAng="0" ptsTypes="AAAA">
                                      <p:cBhvr>
                                        <p:cTn id="22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81" y="1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2942412" y="1844824"/>
            <a:ext cx="6307174" cy="2376488"/>
          </a:xfrm>
        </p:spPr>
        <p:txBody>
          <a:bodyPr>
            <a:normAutofit/>
          </a:bodyPr>
          <a:lstStyle/>
          <a:p>
            <a:pPr algn="ctr"/>
            <a:r>
              <a:rPr lang="pt-BR" sz="5000" dirty="0"/>
              <a:t>Comandos Avançados</a:t>
            </a:r>
            <a:endParaRPr lang="en-US" sz="5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074224" y="3645024"/>
            <a:ext cx="4043551" cy="492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Cherry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Pick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,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Interactive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Rebase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Qlassik Medium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142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Implementação de </a:t>
            </a:r>
            <a:r>
              <a:rPr lang="pt-BR" dirty="0" err="1"/>
              <a:t>Branches</a:t>
            </a:r>
            <a:r>
              <a:rPr lang="pt-BR" dirty="0"/>
              <a:t> extremamente leve e rápida;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Comunidade </a:t>
            </a:r>
            <a:r>
              <a:rPr lang="pt-BR" dirty="0" err="1"/>
              <a:t>OpenSource</a:t>
            </a:r>
            <a:r>
              <a:rPr lang="pt-BR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“Portfólio” para computação.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6310436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DD1CD-606E-4599-B571-58AC53E8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7174" y="1395412"/>
            <a:ext cx="8948350" cy="4697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C94FC-D80C-450A-9993-EE33A78AE3E2}"/>
              </a:ext>
            </a:extLst>
          </p:cNvPr>
          <p:cNvSpPr txBox="1"/>
          <p:nvPr/>
        </p:nvSpPr>
        <p:spPr>
          <a:xfrm>
            <a:off x="4685336" y="389364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CA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AE115-7474-416D-8ECC-ED48A51BB54A}"/>
              </a:ext>
            </a:extLst>
          </p:cNvPr>
          <p:cNvSpPr txBox="1"/>
          <p:nvPr/>
        </p:nvSpPr>
        <p:spPr>
          <a:xfrm>
            <a:off x="5673784" y="3903347"/>
            <a:ext cx="2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81749-8A7B-45F3-B880-0120043174C7}"/>
              </a:ext>
            </a:extLst>
          </p:cNvPr>
          <p:cNvSpPr txBox="1"/>
          <p:nvPr/>
        </p:nvSpPr>
        <p:spPr>
          <a:xfrm>
            <a:off x="6999424" y="390334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02454-3D66-43E2-9CF1-256E91E7B812}"/>
              </a:ext>
            </a:extLst>
          </p:cNvPr>
          <p:cNvSpPr txBox="1"/>
          <p:nvPr/>
        </p:nvSpPr>
        <p:spPr>
          <a:xfrm>
            <a:off x="9729080" y="390321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endParaRPr lang="en-CA" sz="14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E9909B-BE8B-4B89-B626-403307B1200F}"/>
              </a:ext>
            </a:extLst>
          </p:cNvPr>
          <p:cNvCxnSpPr>
            <a:cxnSpLocks/>
          </p:cNvCxnSpPr>
          <p:nvPr/>
        </p:nvCxnSpPr>
        <p:spPr>
          <a:xfrm>
            <a:off x="5629156" y="3871025"/>
            <a:ext cx="360040" cy="37256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FA9D72C-E5CE-4A4C-B8E8-D189989834A8}"/>
              </a:ext>
            </a:extLst>
          </p:cNvPr>
          <p:cNvCxnSpPr>
            <a:cxnSpLocks/>
          </p:cNvCxnSpPr>
          <p:nvPr/>
        </p:nvCxnSpPr>
        <p:spPr>
          <a:xfrm rot="5400000">
            <a:off x="5635420" y="3877289"/>
            <a:ext cx="360040" cy="372568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884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DD1CD-606E-4599-B571-58AC53E8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7174" y="1395412"/>
            <a:ext cx="8948350" cy="46978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7C94FC-D80C-450A-9993-EE33A78AE3E2}"/>
              </a:ext>
            </a:extLst>
          </p:cNvPr>
          <p:cNvSpPr txBox="1"/>
          <p:nvPr/>
        </p:nvSpPr>
        <p:spPr>
          <a:xfrm>
            <a:off x="4685336" y="389364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  <a:endParaRPr lang="en-CA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AE115-7474-416D-8ECC-ED48A51BB54A}"/>
              </a:ext>
            </a:extLst>
          </p:cNvPr>
          <p:cNvSpPr txBox="1"/>
          <p:nvPr/>
        </p:nvSpPr>
        <p:spPr>
          <a:xfrm>
            <a:off x="5673784" y="3903347"/>
            <a:ext cx="282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B</a:t>
            </a:r>
            <a:endParaRPr lang="en-CA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F81749-8A7B-45F3-B880-0120043174C7}"/>
              </a:ext>
            </a:extLst>
          </p:cNvPr>
          <p:cNvSpPr txBox="1"/>
          <p:nvPr/>
        </p:nvSpPr>
        <p:spPr>
          <a:xfrm>
            <a:off x="6999424" y="390334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  <a:endParaRPr lang="en-CA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02454-3D66-43E2-9CF1-256E91E7B812}"/>
              </a:ext>
            </a:extLst>
          </p:cNvPr>
          <p:cNvSpPr txBox="1"/>
          <p:nvPr/>
        </p:nvSpPr>
        <p:spPr>
          <a:xfrm>
            <a:off x="9729080" y="3903215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</a:t>
            </a:r>
            <a:endParaRPr lang="en-CA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9F4FA-41EF-4C63-A0F4-5DB1819803DB}"/>
              </a:ext>
            </a:extLst>
          </p:cNvPr>
          <p:cNvSpPr/>
          <p:nvPr/>
        </p:nvSpPr>
        <p:spPr>
          <a:xfrm>
            <a:off x="7501100" y="3336383"/>
            <a:ext cx="936104" cy="6840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AF5A617-E9A6-422E-A9ED-68477AD0E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3169831"/>
            <a:ext cx="752318" cy="4913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7F92B7E-F6B5-4DC3-A1B3-38FFB46F2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6710" y="2673169"/>
            <a:ext cx="663466" cy="82783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C1E85F-3843-43C1-A0D2-B2B94101B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0074" y="3163672"/>
            <a:ext cx="711332" cy="47519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9C7917-DFAC-46BA-BD1B-B748629A1ECA}"/>
              </a:ext>
            </a:extLst>
          </p:cNvPr>
          <p:cNvSpPr txBox="1"/>
          <p:nvPr/>
        </p:nvSpPr>
        <p:spPr>
          <a:xfrm>
            <a:off x="6643162" y="2420888"/>
            <a:ext cx="397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DDDDDD"/>
                </a:solidFill>
              </a:rPr>
              <a:t>…</a:t>
            </a:r>
            <a:endParaRPr lang="en-CA" sz="2400" dirty="0">
              <a:solidFill>
                <a:srgbClr val="DDDDD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9011704"/>
      </p:ext>
    </p:extLst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0C16-3698-4770-8522-5043AE4D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49D9-8AE5-4602-A419-578E4B0E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cherry-pick &lt;commit-hash&gt;</a:t>
            </a:r>
          </a:p>
          <a:p>
            <a:endParaRPr lang="en-US" dirty="0"/>
          </a:p>
          <a:p>
            <a:r>
              <a:rPr lang="en-US" dirty="0"/>
              <a:t>git cherry-pick &lt;commit-hash&gt; -e</a:t>
            </a:r>
          </a:p>
          <a:p>
            <a:endParaRPr lang="en-US" dirty="0"/>
          </a:p>
          <a:p>
            <a:r>
              <a:rPr lang="en-US" dirty="0"/>
              <a:t>git cherry-pick &lt;commit-hash&gt; -m &lt;parent-number&gt;</a:t>
            </a:r>
          </a:p>
        </p:txBody>
      </p:sp>
    </p:spTree>
    <p:extLst>
      <p:ext uri="{BB962C8B-B14F-4D97-AF65-F5344CB8AC3E}">
        <p14:creationId xmlns:p14="http://schemas.microsoft.com/office/powerpoint/2010/main" val="33394978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0C16-3698-4770-8522-5043AE4D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49D9-8AE5-4602-A419-578E4B0E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cherry-pick &lt;commit-hash&gt;</a:t>
            </a:r>
          </a:p>
          <a:p>
            <a:endParaRPr lang="en-US" dirty="0"/>
          </a:p>
          <a:p>
            <a:r>
              <a:rPr lang="en-US" dirty="0"/>
              <a:t>git cherry-pick &lt;commit-hash&gt; -e</a:t>
            </a:r>
          </a:p>
          <a:p>
            <a:endParaRPr lang="en-US" dirty="0"/>
          </a:p>
          <a:p>
            <a:r>
              <a:rPr lang="en-US" dirty="0"/>
              <a:t>git cherry-pick &lt;commit-hash&gt; -m &lt;parent-number&gt;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4BAC9-A528-486E-8765-88FE35B195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1703512" y="2420888"/>
            <a:ext cx="8732066" cy="2592288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644349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70C16-3698-4770-8522-5043AE4D1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Cherry Pick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A49D9-8AE5-4602-A419-578E4B0E9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cherry-pick &lt;commit-hash&gt;</a:t>
            </a:r>
          </a:p>
          <a:p>
            <a:endParaRPr lang="en-US" dirty="0"/>
          </a:p>
          <a:p>
            <a:r>
              <a:rPr lang="en-US" dirty="0"/>
              <a:t>git cherry-pick &lt;commit-hash&gt; -e</a:t>
            </a:r>
          </a:p>
          <a:p>
            <a:endParaRPr lang="en-US" dirty="0"/>
          </a:p>
          <a:p>
            <a:r>
              <a:rPr lang="en-US" dirty="0"/>
              <a:t>git cherry-pick &lt;commit-hash&gt; -m &lt;parent-number&gt;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git cherry-pick 56fc5e9 -e -m 1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635328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9496" y="1522299"/>
            <a:ext cx="9073008" cy="4989267"/>
          </a:xfrm>
        </p:spPr>
      </p:pic>
    </p:spTree>
    <p:extLst>
      <p:ext uri="{BB962C8B-B14F-4D97-AF65-F5344CB8AC3E}">
        <p14:creationId xmlns:p14="http://schemas.microsoft.com/office/powerpoint/2010/main" val="3559123839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5496" y="1690688"/>
            <a:ext cx="10701007" cy="467858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AC9A2E-76F3-4954-9FEE-05008393ABD8}"/>
              </a:ext>
            </a:extLst>
          </p:cNvPr>
          <p:cNvSpPr txBox="1"/>
          <p:nvPr/>
        </p:nvSpPr>
        <p:spPr>
          <a:xfrm>
            <a:off x="1055440" y="2070647"/>
            <a:ext cx="359579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merge experiment</a:t>
            </a:r>
          </a:p>
        </p:txBody>
      </p:sp>
    </p:spTree>
    <p:extLst>
      <p:ext uri="{BB962C8B-B14F-4D97-AF65-F5344CB8AC3E}">
        <p14:creationId xmlns:p14="http://schemas.microsoft.com/office/powerpoint/2010/main" val="945596587"/>
      </p:ext>
    </p:extLst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751" y="2624645"/>
            <a:ext cx="11256497" cy="2944676"/>
          </a:xfrm>
        </p:spPr>
      </p:pic>
      <p:sp>
        <p:nvSpPr>
          <p:cNvPr id="6" name="TextBox 5"/>
          <p:cNvSpPr txBox="1"/>
          <p:nvPr/>
        </p:nvSpPr>
        <p:spPr>
          <a:xfrm>
            <a:off x="1055440" y="2070647"/>
            <a:ext cx="359579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rebase experiment</a:t>
            </a:r>
          </a:p>
        </p:txBody>
      </p:sp>
    </p:spTree>
    <p:extLst>
      <p:ext uri="{BB962C8B-B14F-4D97-AF65-F5344CB8AC3E}">
        <p14:creationId xmlns:p14="http://schemas.microsoft.com/office/powerpoint/2010/main" val="1282193825"/>
      </p:ext>
    </p:extLst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6689" y="2279605"/>
            <a:ext cx="9618621" cy="2298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9577" y="4869160"/>
            <a:ext cx="340965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rebase -</a:t>
            </a:r>
            <a:r>
              <a:rPr lang="en-US" sz="3000" dirty="0" err="1"/>
              <a:t>i</a:t>
            </a:r>
            <a:r>
              <a:rPr lang="en-US" sz="3000" dirty="0"/>
              <a:t> c6eeb2a</a:t>
            </a:r>
          </a:p>
        </p:txBody>
      </p:sp>
    </p:spTree>
    <p:extLst>
      <p:ext uri="{BB962C8B-B14F-4D97-AF65-F5344CB8AC3E}">
        <p14:creationId xmlns:p14="http://schemas.microsoft.com/office/powerpoint/2010/main" val="1052196080"/>
      </p:ext>
    </p:extLst>
  </p:cSld>
  <p:clrMapOvr>
    <a:masterClrMapping/>
  </p:clrMapOvr>
  <p:transition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79" y="1412776"/>
            <a:ext cx="5559242" cy="529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6614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Instalação e Configurações Iniciais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/>
              <a:t>user.name “Nome </a:t>
            </a:r>
            <a:r>
              <a:rPr lang="en-US" dirty="0" err="1"/>
              <a:t>Sobrenome</a:t>
            </a:r>
            <a:r>
              <a:rPr lang="en-US" dirty="0"/>
              <a:t>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email@gmail.com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core.editor</a:t>
            </a:r>
            <a:r>
              <a:rPr lang="en-US" dirty="0"/>
              <a:t> notepad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 config --global </a:t>
            </a:r>
            <a:r>
              <a:rPr lang="en-US" dirty="0" err="1"/>
              <a:t>rerere.enabled</a:t>
            </a:r>
            <a:r>
              <a:rPr lang="en-US" dirty="0"/>
              <a:t> true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--list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827192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6379" y="1412776"/>
            <a:ext cx="5559242" cy="5293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090917-43B7-43AE-BE8E-6633470AD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631" y="2852340"/>
            <a:ext cx="6338738" cy="12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017747"/>
      </p:ext>
    </p:extLst>
  </p:cSld>
  <p:clrMapOvr>
    <a:masterClrMapping/>
  </p:clrMapOvr>
  <p:transition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4625" y="2636912"/>
            <a:ext cx="9202749" cy="220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76107"/>
      </p:ext>
    </p:extLst>
  </p:cSld>
  <p:clrMapOvr>
    <a:masterClrMapping/>
  </p:clrMapOvr>
  <p:transition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0EA192-C73F-4FEE-967F-BE95476ED786}"/>
              </a:ext>
            </a:extLst>
          </p:cNvPr>
          <p:cNvSpPr txBox="1">
            <a:spLocks/>
          </p:cNvSpPr>
          <p:nvPr/>
        </p:nvSpPr>
        <p:spPr>
          <a:xfrm>
            <a:off x="2561134" y="1844824"/>
            <a:ext cx="7069732" cy="2376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000" dirty="0"/>
              <a:t>GitHub, </a:t>
            </a:r>
            <a:r>
              <a:rPr lang="pt-BR" sz="5000" dirty="0" err="1"/>
              <a:t>GitLab</a:t>
            </a:r>
            <a:r>
              <a:rPr lang="pt-BR" sz="5000" dirty="0"/>
              <a:t> e </a:t>
            </a:r>
            <a:r>
              <a:rPr lang="pt-BR" sz="5000" dirty="0" err="1"/>
              <a:t>Bitbucket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803124292"/>
      </p:ext>
    </p:extLst>
  </p:cSld>
  <p:clrMapOvr>
    <a:masterClrMapping/>
  </p:clrMapOvr>
  <p:transition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DB2C-90C2-483B-AFC7-04D4CB76A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Diferenças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AB0BD-67BE-4FAE-85BB-E2E994C51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  <a:p>
            <a:pPr lvl="1"/>
            <a:r>
              <a:rPr lang="en-US" dirty="0"/>
              <a:t>Microsoft</a:t>
            </a:r>
          </a:p>
          <a:p>
            <a:pPr lvl="1"/>
            <a:r>
              <a:rPr lang="en-US" dirty="0"/>
              <a:t>Pull Request</a:t>
            </a:r>
          </a:p>
          <a:p>
            <a:r>
              <a:rPr lang="en-US" dirty="0"/>
              <a:t>GitLab</a:t>
            </a:r>
          </a:p>
          <a:p>
            <a:pPr lvl="1"/>
            <a:r>
              <a:rPr lang="en-CA" dirty="0"/>
              <a:t>GitLab Inc.</a:t>
            </a:r>
          </a:p>
          <a:p>
            <a:pPr lvl="1"/>
            <a:r>
              <a:rPr lang="en-CA" dirty="0"/>
              <a:t>Merge Request</a:t>
            </a:r>
          </a:p>
          <a:p>
            <a:r>
              <a:rPr lang="en-CA" dirty="0"/>
              <a:t>Bitbucket</a:t>
            </a:r>
          </a:p>
          <a:p>
            <a:pPr lvl="1"/>
            <a:r>
              <a:rPr lang="en-CA" dirty="0"/>
              <a:t>Atlassian</a:t>
            </a:r>
          </a:p>
          <a:p>
            <a:pPr lvl="1"/>
            <a:r>
              <a:rPr lang="en-CA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7334877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1850" y="2223517"/>
            <a:ext cx="10515600" cy="98945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Obrigado!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036B5-8DB3-41C7-A724-6DDAA8E9E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73029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Marcelo Augusto Cordeiro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402106" y="4437112"/>
            <a:ext cx="5387788" cy="4021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marcelo.cordeiro@monitoratec.com.br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53717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Criando um Repositório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endParaRPr lang="pt-BR" dirty="0"/>
          </a:p>
          <a:p>
            <a:r>
              <a:rPr lang="pt-BR" dirty="0" err="1"/>
              <a:t>git</a:t>
            </a:r>
            <a:r>
              <a:rPr lang="pt-BR" dirty="0"/>
              <a:t> clone https://github.com/user/Project.git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88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3634780" y="1844601"/>
            <a:ext cx="4922440" cy="2376488"/>
          </a:xfrm>
        </p:spPr>
        <p:txBody>
          <a:bodyPr>
            <a:normAutofit/>
          </a:bodyPr>
          <a:lstStyle/>
          <a:p>
            <a:r>
              <a:rPr lang="pt-BR" sz="5000" dirty="0"/>
              <a:t>Comandos Básicos</a:t>
            </a:r>
            <a:endParaRPr lang="en-US" sz="5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4356705" y="3645024"/>
            <a:ext cx="3478590" cy="492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Add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,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Commit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, Status, Log</a:t>
            </a:r>
          </a:p>
        </p:txBody>
      </p:sp>
    </p:spTree>
    <p:extLst>
      <p:ext uri="{BB962C8B-B14F-4D97-AF65-F5344CB8AC3E}">
        <p14:creationId xmlns:p14="http://schemas.microsoft.com/office/powerpoint/2010/main" val="174214630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416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077072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5561" y="2276872"/>
            <a:ext cx="47580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arquivo</a:t>
            </a:r>
            <a:r>
              <a:rPr lang="en-US" sz="3000" dirty="0"/>
              <a:t> </a:t>
            </a:r>
            <a:r>
              <a:rPr lang="en-US" sz="3000" dirty="0" err="1"/>
              <a:t>qualquer</a:t>
            </a:r>
            <a:r>
              <a:rPr lang="en-US" sz="3000" dirty="0"/>
              <a:t> 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5561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135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5559" y="2276872"/>
            <a:ext cx="333328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diretório</a:t>
            </a:r>
            <a:r>
              <a:rPr lang="en-US" sz="3000" dirty="0"/>
              <a:t> </a:t>
            </a:r>
            <a:r>
              <a:rPr lang="en-US" sz="3000" dirty="0" err="1"/>
              <a:t>git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8437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075906"/>
            <a:ext cx="1000000" cy="11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5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2133303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073450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00232 L 0.24831 -0.0046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09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766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3302" y="2276872"/>
            <a:ext cx="54094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–m “Adicionei File.txt”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2133303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407707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4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4.44444E-6 L 0.24218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12" y="407848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2116238" y="426084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3303" y="2276872"/>
            <a:ext cx="367113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o arquivo File.txt</a:t>
            </a:r>
            <a:endParaRPr lang="en-US" sz="3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3303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5EA58E-4281-4007-B3C3-83C01213AC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16" y="405719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941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3302" y="2276872"/>
            <a:ext cx="153599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2133303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63519F-40E4-4B1D-BB07-BBC950E066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16" y="4057192"/>
            <a:ext cx="1000000" cy="119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5D4DA2-8598-4820-A19E-0608AE2F25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112" y="4078484"/>
            <a:ext cx="1000000" cy="1190476"/>
          </a:xfrm>
          <a:prstGeom prst="rect">
            <a:avLst/>
          </a:prstGeom>
        </p:spPr>
      </p:pic>
      <p:sp>
        <p:nvSpPr>
          <p:cNvPr id="16" name="5-Point Star 9">
            <a:extLst>
              <a:ext uri="{FF2B5EF4-FFF2-40B4-BE49-F238E27FC236}">
                <a16:creationId xmlns:a16="http://schemas.microsoft.com/office/drawing/2014/main" id="{16E09687-A599-48D6-8E5E-655C5B187565}"/>
              </a:ext>
            </a:extLst>
          </p:cNvPr>
          <p:cNvSpPr/>
          <p:nvPr/>
        </p:nvSpPr>
        <p:spPr>
          <a:xfrm>
            <a:off x="2116238" y="426084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5-Point Star 9">
            <a:extLst>
              <a:ext uri="{FF2B5EF4-FFF2-40B4-BE49-F238E27FC236}">
                <a16:creationId xmlns:a16="http://schemas.microsoft.com/office/drawing/2014/main" id="{30BADE51-7BF3-4C5F-B391-3E5687320304}"/>
              </a:ext>
            </a:extLst>
          </p:cNvPr>
          <p:cNvSpPr/>
          <p:nvPr/>
        </p:nvSpPr>
        <p:spPr>
          <a:xfrm>
            <a:off x="2116238" y="426084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08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96296E-6 L 0.24675 -0.000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3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1850" y="2223517"/>
            <a:ext cx="10515600" cy="989459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Controle de Versão usando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6036B5-8DB3-41C7-A724-6DDAA8E9ED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873029"/>
            <a:ext cx="10515600" cy="1500187"/>
          </a:xfrm>
        </p:spPr>
        <p:txBody>
          <a:bodyPr>
            <a:normAutofit/>
          </a:bodyPr>
          <a:lstStyle/>
          <a:p>
            <a:pPr algn="ctr"/>
            <a:r>
              <a:rPr lang="pt-BR" sz="2800" dirty="0"/>
              <a:t>Marcelo Augusto Cordeiro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402106" y="4437112"/>
            <a:ext cx="5387788" cy="4021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marcelo.cordeiro@monitoratec.com.br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485942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sp>
        <p:nvSpPr>
          <p:cNvPr id="4" name="TextBox 3"/>
          <p:cNvSpPr txBox="1"/>
          <p:nvPr/>
        </p:nvSpPr>
        <p:spPr>
          <a:xfrm>
            <a:off x="2133302" y="2276872"/>
            <a:ext cx="39695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novamente File.txt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2048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5153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7-Point Star 12"/>
          <p:cNvSpPr/>
          <p:nvPr/>
        </p:nvSpPr>
        <p:spPr>
          <a:xfrm>
            <a:off x="2036151" y="4231949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133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899E5F-B50A-4B69-9067-50287EC07E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216" y="405719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92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153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-Point Star 10"/>
          <p:cNvSpPr/>
          <p:nvPr/>
        </p:nvSpPr>
        <p:spPr>
          <a:xfrm>
            <a:off x="2036151" y="4231949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-Point Star 11"/>
          <p:cNvSpPr/>
          <p:nvPr/>
        </p:nvSpPr>
        <p:spPr>
          <a:xfrm>
            <a:off x="2043958" y="4227118"/>
            <a:ext cx="194303" cy="21373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33302" y="2276872"/>
            <a:ext cx="204985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*.</a:t>
            </a:r>
            <a:r>
              <a:rPr lang="pt-BR" sz="3000" dirty="0" err="1"/>
              <a:t>txt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2133301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5" name="7-Point Star 14"/>
          <p:cNvSpPr/>
          <p:nvPr/>
        </p:nvSpPr>
        <p:spPr>
          <a:xfrm>
            <a:off x="5159668" y="423877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65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022E-16 L 0.25612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8" y="-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07407E-6 L 0.2401 -0.00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05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301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3301" y="2276871"/>
            <a:ext cx="114165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log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8634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33300" y="2276871"/>
            <a:ext cx="390395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Delete o arquivo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2132009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199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32008" y="2276871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0" y="4041775"/>
            <a:ext cx="1000000" cy="1190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127399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0" y="4038724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59259E-6 L 0.25547 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32009" y="2276871"/>
            <a:ext cx="502688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“Deletei File.txt”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60" y="4041775"/>
            <a:ext cx="1000000" cy="11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2009" y="2276871"/>
            <a:ext cx="225504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rm</a:t>
            </a:r>
            <a:r>
              <a:rPr lang="pt-BR" sz="3000" dirty="0"/>
              <a:t> File.txt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7555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44444E-6 L 0.24245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2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um arquivo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29669"/>
            <a:ext cx="7620000" cy="3143250"/>
          </a:xfrm>
        </p:spPr>
      </p:pic>
      <p:cxnSp>
        <p:nvCxnSpPr>
          <p:cNvPr id="5" name="Straight Connector 4"/>
          <p:cNvCxnSpPr/>
          <p:nvPr/>
        </p:nvCxnSpPr>
        <p:spPr>
          <a:xfrm>
            <a:off x="4049632" y="2158990"/>
            <a:ext cx="3891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049632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938064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45393" y="1811014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Tracked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46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93394"/>
            <a:ext cx="10515600" cy="4215799"/>
          </a:xfrm>
        </p:spPr>
      </p:pic>
      <p:cxnSp>
        <p:nvCxnSpPr>
          <p:cNvPr id="5" name="Straight Connector 4"/>
          <p:cNvCxnSpPr>
            <a:cxnSpLocks/>
          </p:cNvCxnSpPr>
          <p:nvPr/>
        </p:nvCxnSpPr>
        <p:spPr>
          <a:xfrm>
            <a:off x="838200" y="1686456"/>
            <a:ext cx="76340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cxnSpLocks/>
          </p:cNvCxnSpPr>
          <p:nvPr/>
        </p:nvCxnSpPr>
        <p:spPr>
          <a:xfrm>
            <a:off x="838200" y="168645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cxnSpLocks/>
          </p:cNvCxnSpPr>
          <p:nvPr/>
        </p:nvCxnSpPr>
        <p:spPr>
          <a:xfrm>
            <a:off x="8472264" y="168645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cxnSpLocks/>
          </p:cNvCxnSpPr>
          <p:nvPr/>
        </p:nvCxnSpPr>
        <p:spPr>
          <a:xfrm flipV="1">
            <a:off x="8925361" y="1686456"/>
            <a:ext cx="2283207" cy="2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925361" y="1688743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208568" y="1686456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23410" y="1340768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Local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96400" y="1340768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Remote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803511" y="335699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Clone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8777236" y="4149080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Fetch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1962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Alias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838200" y="2000241"/>
            <a:ext cx="9372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alias.cm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alias.unstage</a:t>
            </a:r>
            <a:r>
              <a:rPr lang="en-US" dirty="0"/>
              <a:t> 'reset HEAD --'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alias.last</a:t>
            </a:r>
            <a:r>
              <a:rPr lang="en-US" dirty="0"/>
              <a:t> 'log -1 HEAD'</a:t>
            </a:r>
          </a:p>
        </p:txBody>
      </p:sp>
    </p:spTree>
    <p:extLst>
      <p:ext uri="{BB962C8B-B14F-4D97-AF65-F5344CB8AC3E}">
        <p14:creationId xmlns:p14="http://schemas.microsoft.com/office/powerpoint/2010/main" val="291731460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Stash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838200" y="1714488"/>
            <a:ext cx="9372600" cy="488286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stash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stash</a:t>
            </a:r>
            <a:r>
              <a:rPr lang="pt-BR" dirty="0"/>
              <a:t> </a:t>
            </a:r>
            <a:r>
              <a:rPr lang="pt-BR" dirty="0" err="1"/>
              <a:t>save</a:t>
            </a:r>
            <a:r>
              <a:rPr lang="pt-BR" dirty="0"/>
              <a:t> “Mensagem”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stash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git stash pop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git stash drop</a:t>
            </a:r>
          </a:p>
        </p:txBody>
      </p:sp>
    </p:spTree>
    <p:extLst>
      <p:ext uri="{BB962C8B-B14F-4D97-AF65-F5344CB8AC3E}">
        <p14:creationId xmlns:p14="http://schemas.microsoft.com/office/powerpoint/2010/main" val="12400939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é e por que usar Controle de Versão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é e por que usar o </a:t>
            </a:r>
            <a:r>
              <a:rPr lang="pt-BR" dirty="0" err="1"/>
              <a:t>Git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Instalação e Configuração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Comandos Básicos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Branching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Remote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Desfazendo Mudanças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Comandos Avançados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GitHub, </a:t>
            </a:r>
            <a:r>
              <a:rPr lang="pt-BR" dirty="0" err="1"/>
              <a:t>GitLab</a:t>
            </a:r>
            <a:r>
              <a:rPr lang="pt-BR" dirty="0"/>
              <a:t> e </a:t>
            </a:r>
            <a:r>
              <a:rPr lang="pt-BR" dirty="0" err="1"/>
              <a:t>Bitbucket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84863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000240"/>
            <a:ext cx="10515600" cy="4237072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-a -m “Também adiciona as mudanças”</a:t>
            </a:r>
          </a:p>
          <a:p>
            <a:pPr marL="0" indent="0"/>
            <a:endParaRPr lang="en-US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git commit --amend -m “Altera o </a:t>
            </a:r>
            <a:r>
              <a:rPr lang="en-US" dirty="0" err="1"/>
              <a:t>último</a:t>
            </a:r>
            <a:r>
              <a:rPr lang="en-US" dirty="0"/>
              <a:t> commit”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Comandos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03DEE6-4BFC-495C-BF2E-E4294D7A7D0E}"/>
              </a:ext>
            </a:extLst>
          </p:cNvPr>
          <p:cNvSpPr txBox="1">
            <a:spLocks/>
          </p:cNvSpPr>
          <p:nvPr/>
        </p:nvSpPr>
        <p:spPr>
          <a:xfrm>
            <a:off x="838200" y="2000240"/>
            <a:ext cx="10515600" cy="4237072"/>
          </a:xfrm>
          <a:prstGeom prst="rect">
            <a:avLst/>
          </a:prstGeom>
          <a:noFill/>
        </p:spPr>
        <p:txBody>
          <a:bodyPr vert="horz" lIns="91440" tIns="45720" rIns="91440" bIns="45720" numCol="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endParaRPr lang="pt-BR" dirty="0"/>
          </a:p>
          <a:p>
            <a:pPr marL="0" indent="0"/>
            <a:endParaRPr lang="en-US" sz="1500" dirty="0"/>
          </a:p>
          <a:p>
            <a:pPr marL="457200" indent="-457200"/>
            <a:endParaRPr lang="en-US" dirty="0"/>
          </a:p>
          <a:p>
            <a:pPr marL="0" indent="0"/>
            <a:endParaRPr lang="pt-BR" sz="1500" dirty="0"/>
          </a:p>
          <a:p>
            <a:pPr marL="457200" indent="-457200"/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diff</a:t>
            </a:r>
            <a:endParaRPr lang="pt-BR" dirty="0"/>
          </a:p>
          <a:p>
            <a:pPr marL="457200" indent="-457200"/>
            <a:endParaRPr lang="pt-BR" sz="1500" dirty="0"/>
          </a:p>
          <a:p>
            <a:pPr marL="457200" indent="-457200"/>
            <a:r>
              <a:rPr lang="pt-BR" dirty="0" err="1"/>
              <a:t>git</a:t>
            </a:r>
            <a:r>
              <a:rPr lang="pt-BR" dirty="0"/>
              <a:t> help </a:t>
            </a:r>
            <a:r>
              <a:rPr lang="pt-BR" i="1" dirty="0"/>
              <a:t>comando</a:t>
            </a:r>
          </a:p>
          <a:p>
            <a:pPr marL="457200" indent="-457200"/>
            <a:endParaRPr lang="pt-BR" sz="1500" i="1" dirty="0"/>
          </a:p>
          <a:p>
            <a:pPr marL="457200" indent="-457200"/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reflog</a:t>
            </a:r>
            <a:endParaRPr lang="pt-BR" dirty="0"/>
          </a:p>
          <a:p>
            <a:pPr marL="457200" indent="-457200"/>
            <a:endParaRPr lang="pt-BR" dirty="0"/>
          </a:p>
          <a:p>
            <a:pPr marL="457200" indent="-457200"/>
            <a:endParaRPr lang="pt-BR" sz="1500" dirty="0"/>
          </a:p>
          <a:p>
            <a:pPr marL="457200" indent="-457200"/>
            <a:endParaRPr lang="pt-BR" dirty="0"/>
          </a:p>
          <a:p>
            <a:pPr marL="457200" indent="-457200"/>
            <a:endParaRPr lang="pt-BR" sz="1500" dirty="0"/>
          </a:p>
          <a:p>
            <a:pPr marL="457200" indent="-457200"/>
            <a:r>
              <a:rPr lang="pt-BR" dirty="0" err="1"/>
              <a:t>git</a:t>
            </a:r>
            <a:r>
              <a:rPr lang="pt-BR" dirty="0"/>
              <a:t> log --</a:t>
            </a:r>
            <a:r>
              <a:rPr lang="pt-BR" dirty="0" err="1"/>
              <a:t>oneline</a:t>
            </a:r>
            <a:endParaRPr lang="pt-BR" dirty="0"/>
          </a:p>
          <a:p>
            <a:pPr marL="457200" indent="-457200"/>
            <a:endParaRPr lang="pt-BR" sz="1500" dirty="0"/>
          </a:p>
          <a:p>
            <a:pPr marL="457200" indent="-457200"/>
            <a:r>
              <a:rPr lang="pt-BR" dirty="0" err="1"/>
              <a:t>git</a:t>
            </a:r>
            <a:r>
              <a:rPr lang="pt-BR" dirty="0"/>
              <a:t> log --</a:t>
            </a:r>
            <a:r>
              <a:rPr lang="pt-BR" dirty="0" err="1"/>
              <a:t>graph</a:t>
            </a:r>
            <a:endParaRPr lang="pt-BR" dirty="0"/>
          </a:p>
          <a:p>
            <a:pPr marL="457200" indent="-457200"/>
            <a:endParaRPr lang="pt-BR" sz="1500" dirty="0"/>
          </a:p>
          <a:p>
            <a:pPr marL="457200" indent="-457200"/>
            <a:r>
              <a:rPr lang="pt-BR" dirty="0" err="1"/>
              <a:t>git</a:t>
            </a:r>
            <a:r>
              <a:rPr lang="pt-BR" dirty="0"/>
              <a:t> log -n &lt;</a:t>
            </a:r>
            <a:r>
              <a:rPr lang="pt-BR" dirty="0" err="1"/>
              <a:t>number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377681649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Ignore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1981200" y="2000241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 .</a:t>
            </a:r>
            <a:r>
              <a:rPr lang="pt-BR" dirty="0" err="1"/>
              <a:t>gitignore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https://www.gitignore.io/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https://github.com/</a:t>
            </a:r>
            <a:br>
              <a:rPr lang="pt-BR" dirty="0"/>
            </a:b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gitignore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484" y="116633"/>
            <a:ext cx="3744415" cy="6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10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0EA192-C73F-4FEE-967F-BE95476ED786}"/>
              </a:ext>
            </a:extLst>
          </p:cNvPr>
          <p:cNvSpPr txBox="1">
            <a:spLocks/>
          </p:cNvSpPr>
          <p:nvPr/>
        </p:nvSpPr>
        <p:spPr>
          <a:xfrm>
            <a:off x="3634780" y="1844601"/>
            <a:ext cx="4922440" cy="2376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000" dirty="0" err="1"/>
              <a:t>Branching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5359563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072" y="2498630"/>
            <a:ext cx="5705856" cy="3005328"/>
          </a:xfrm>
        </p:spPr>
      </p:pic>
    </p:spTree>
    <p:extLst>
      <p:ext uri="{BB962C8B-B14F-4D97-AF65-F5344CB8AC3E}">
        <p14:creationId xmlns:p14="http://schemas.microsoft.com/office/powerpoint/2010/main" val="321745958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1370941"/>
            <a:ext cx="6905371" cy="52480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7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6" y="1819313"/>
            <a:ext cx="5725444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10" y="2636912"/>
            <a:ext cx="3168352" cy="25558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5519936" y="3914814"/>
            <a:ext cx="118872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68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59259E-6 L -0.25156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78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189" y="1676359"/>
            <a:ext cx="2049186" cy="4019397"/>
          </a:xfrm>
        </p:spPr>
      </p:pic>
      <p:sp>
        <p:nvSpPr>
          <p:cNvPr id="4" name="TextBox 3"/>
          <p:cNvSpPr txBox="1"/>
          <p:nvPr/>
        </p:nvSpPr>
        <p:spPr>
          <a:xfrm>
            <a:off x="3242718" y="5840287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pt-BR" dirty="0"/>
              <a:t>Direcionado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79921" y="5840287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Direcionado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604" y="1720627"/>
            <a:ext cx="2050030" cy="40180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032104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328248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514080" y="1844825"/>
            <a:ext cx="606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Início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31339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38 -1.11111E-6 L -0.00638 0.00023 C -0.00664 0.00417 -0.00743 0.00857 -0.00717 0.01273 C -0.00704 0.01482 -0.00599 0.01667 -0.0056 0.01852 C -0.00521 0.01991 -0.00508 0.02153 -0.00482 0.02292 C -0.00404 0.02616 -0.00313 0.0294 -0.00235 0.03287 C -0.0017 0.03565 -0.00157 0.03889 -0.00079 0.04144 C 4.16667E-6 0.04375 0.00156 0.04514 0.00247 0.04722 C 0.00312 0.04861 0.00351 0.05 0.00416 0.05162 C 0.00573 0.05533 0.0069 0.05857 0.00898 0.06158 C 0.00976 0.06273 0.01041 0.06389 0.01132 0.06435 C 0.01276 0.06505 0.01406 0.06435 0.01549 0.06435 L -0.00886 0.14329 L -0.01042 0.14607 C -0.01394 0.14653 -0.01745 0.14653 -0.02097 0.14769 C -0.02214 0.14792 -0.02305 0.14954 -0.02409 0.15046 C -0.02579 0.15162 -0.02813 0.15255 -0.02982 0.15324 C -0.03125 0.16065 -0.02969 0.15486 -0.03308 0.16204 C -0.03529 0.16667 -0.03946 0.17616 -0.03946 0.17639 C -0.03972 0.17824 -0.03998 0.18009 -0.04024 0.18195 C -0.04076 0.18495 -0.04154 0.18773 -0.04193 0.19051 C -0.0431 0.19908 -0.04258 0.19445 -0.04349 0.20486 L -0.04427 0.22801 " pathEditMode="relative" rAng="0" ptsTypes="AAAAAAAAAAAAAA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1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01 0.22755 L -0.04401 0.22755 C -0.04362 0.23171 -0.04297 0.23611 -0.04258 0.24051 C -0.04141 0.2581 -0.04284 0.23611 -0.04167 0.25533 C -0.04128 0.26065 -0.04115 0.2625 -0.04063 0.26759 C -0.0405 0.26898 -0.04011 0.27269 -0.03972 0.27454 C -0.0392 0.27616 -0.03763 0.2794 -0.03724 0.28056 C -0.03672 0.28195 -0.03633 0.28357 -0.03568 0.28495 C -0.03516 0.28611 -0.03438 0.28658 -0.03373 0.2875 C -0.03282 0.28912 -0.03164 0.29074 -0.03086 0.29283 C -0.03034 0.29398 -0.02995 0.29537 -0.02943 0.2963 C -0.02826 0.29792 -0.02722 0.29792 -0.02592 0.29884 C -0.02526 0.29931 -0.02474 0.30023 -0.02396 0.3007 C -0.02253 0.30116 -0.0211 0.30139 -0.01954 0.30162 C -0.01407 0.30208 -0.00847 0.30208 -0.00287 0.30232 C 0.00039 0.30347 -0.00131 0.30324 0.00195 0.30324 L 0.01875 0.38426 L 0.01875 0.38426 C 0.01666 0.38542 0.01393 0.38472 0.01276 0.38773 C 0.01106 0.39236 0.01198 0.38982 0.01028 0.39745 C 0.01015 0.39815 0.01015 0.39931 0.00989 0.4 C 0.00586 0.41065 0.0108 0.39398 0.00742 0.40602 C 0.00729 0.40787 0.00716 0.40972 0.0069 0.41134 C 0.00677 0.4125 0.00625 0.41366 0.00599 0.41482 C 0.00573 0.41574 0.00559 0.41644 0.00546 0.41736 C 0.00507 0.41968 0.00494 0.42222 0.00442 0.42431 C 0.00429 0.42523 0.00416 0.42616 0.00403 0.42708 C 0.00377 0.42801 0.00338 0.4287 0.00299 0.42963 C 0.0026 0.43125 0.00221 0.4331 0.00195 0.43495 C 0.00091 0.44352 0.00182 0.45208 0.00195 0.46111 " pathEditMode="relative" ptsTypes="AAAAAAAAAAAAAAAAAA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838200" y="1772816"/>
            <a:ext cx="10515600" cy="44644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Criar um </a:t>
            </a:r>
            <a:r>
              <a:rPr lang="pt-BR" i="1" dirty="0" err="1"/>
              <a:t>branch</a:t>
            </a:r>
            <a:r>
              <a:rPr lang="pt-BR" dirty="0"/>
              <a:t> significa dizer que você vai divergir da linha principal de desenvolvimento e continuar a trabalhar sem bagunçar essa linha principal. </a:t>
            </a:r>
          </a:p>
          <a:p>
            <a:pPr marL="0" indent="0" algn="just">
              <a:buNone/>
            </a:pPr>
            <a:r>
              <a:rPr lang="pt-BR" dirty="0"/>
              <a:t>A forma como o </a:t>
            </a:r>
            <a:r>
              <a:rPr lang="pt-BR" dirty="0" err="1"/>
              <a:t>Git</a:t>
            </a:r>
            <a:r>
              <a:rPr lang="pt-BR" dirty="0"/>
              <a:t> cria </a:t>
            </a:r>
            <a:r>
              <a:rPr lang="pt-BR" i="1" dirty="0" err="1"/>
              <a:t>branches</a:t>
            </a:r>
            <a:r>
              <a:rPr lang="pt-BR" dirty="0"/>
              <a:t> é inacreditavelmente leve, fazendo com que as operações sejam praticamente instantâneas e a alternância entre os </a:t>
            </a:r>
            <a:r>
              <a:rPr lang="pt-BR" i="1" dirty="0" err="1"/>
              <a:t>branches</a:t>
            </a:r>
            <a:r>
              <a:rPr lang="pt-BR" dirty="0"/>
              <a:t> seja tão rápida quanto. </a:t>
            </a:r>
          </a:p>
          <a:p>
            <a:pPr marL="0" indent="0" algn="just">
              <a:buNone/>
            </a:pPr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incentiva um fluxo de trabalho no qual se fazem </a:t>
            </a:r>
            <a:r>
              <a:rPr lang="pt-BR" i="1" dirty="0" err="1"/>
              <a:t>branches</a:t>
            </a:r>
            <a:r>
              <a:rPr lang="pt-BR" dirty="0"/>
              <a:t> e </a:t>
            </a:r>
            <a:r>
              <a:rPr lang="pt-BR" i="1" dirty="0"/>
              <a:t>merges</a:t>
            </a:r>
            <a:r>
              <a:rPr lang="pt-BR" dirty="0"/>
              <a:t> com frequência, até mesmo várias vezes ao dia. 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2760618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53419"/>
            <a:ext cx="7620000" cy="4095750"/>
          </a:xfrm>
        </p:spPr>
      </p:pic>
    </p:spTree>
    <p:extLst>
      <p:ext uri="{BB962C8B-B14F-4D97-AF65-F5344CB8AC3E}">
        <p14:creationId xmlns:p14="http://schemas.microsoft.com/office/powerpoint/2010/main" val="364222036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420889"/>
            <a:ext cx="7846318" cy="3246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242184307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78" y="1412777"/>
            <a:ext cx="7866708" cy="459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76840614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9762" y="2492897"/>
            <a:ext cx="8229600" cy="222084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O controle de versão é um sistema que registra as mudanças feitas em um arquivo ou em um conjunto de arquivos ao longo do tempo de forma que você possa recuperar versões específicas.</a:t>
            </a:r>
          </a:p>
          <a:p>
            <a:pPr marL="0" indent="0" algn="r">
              <a:buNone/>
            </a:pPr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625598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178" y="1714489"/>
            <a:ext cx="7861188" cy="452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9576" y="2061465"/>
            <a:ext cx="281628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switch testing</a:t>
            </a:r>
          </a:p>
        </p:txBody>
      </p:sp>
    </p:spTree>
    <p:extLst>
      <p:ext uri="{BB962C8B-B14F-4D97-AF65-F5344CB8AC3E}">
        <p14:creationId xmlns:p14="http://schemas.microsoft.com/office/powerpoint/2010/main" val="95301649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10619"/>
            <a:ext cx="7620000" cy="3181350"/>
          </a:xfrm>
        </p:spPr>
      </p:pic>
    </p:spTree>
    <p:extLst>
      <p:ext uri="{BB962C8B-B14F-4D97-AF65-F5344CB8AC3E}">
        <p14:creationId xmlns:p14="http://schemas.microsoft.com/office/powerpoint/2010/main" val="189904791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805586"/>
            <a:ext cx="8147818" cy="3423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7" y="2061465"/>
            <a:ext cx="2843535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switch master</a:t>
            </a:r>
          </a:p>
          <a:p>
            <a:r>
              <a:rPr lang="en-US" sz="3000" dirty="0"/>
              <a:t>git switch -</a:t>
            </a:r>
          </a:p>
        </p:txBody>
      </p:sp>
    </p:spTree>
    <p:extLst>
      <p:ext uri="{BB962C8B-B14F-4D97-AF65-F5344CB8AC3E}">
        <p14:creationId xmlns:p14="http://schemas.microsoft.com/office/powerpoint/2010/main" val="3266011905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692696"/>
            <a:ext cx="900099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575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44825"/>
            <a:ext cx="9144000" cy="382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</p:spTree>
    <p:extLst>
      <p:ext uri="{BB962C8B-B14F-4D97-AF65-F5344CB8AC3E}">
        <p14:creationId xmlns:p14="http://schemas.microsoft.com/office/powerpoint/2010/main" val="311201430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79577" y="2061465"/>
            <a:ext cx="330064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-d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588" y="1844825"/>
            <a:ext cx="9144000" cy="382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90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9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</p:spTree>
    <p:extLst>
      <p:ext uri="{BB962C8B-B14F-4D97-AF65-F5344CB8AC3E}">
        <p14:creationId xmlns:p14="http://schemas.microsoft.com/office/powerpoint/2010/main" val="218675799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9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657" y="2868244"/>
            <a:ext cx="7666205" cy="140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670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1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79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657" y="2868244"/>
            <a:ext cx="7666205" cy="14054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6657" y="4588452"/>
            <a:ext cx="7666205" cy="71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5582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53" y="2132857"/>
            <a:ext cx="8100392" cy="1613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54" y="4207983"/>
            <a:ext cx="8070309" cy="15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739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 que usar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Compartilhamento e versionamento de qualquer arquivo;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Trabalho em paralelo com fácil controle das modificações;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Possibilidade de trabalhar em “equipes” enormes.</a:t>
            </a:r>
          </a:p>
        </p:txBody>
      </p:sp>
    </p:spTree>
    <p:extLst>
      <p:ext uri="{BB962C8B-B14F-4D97-AF65-F5344CB8AC3E}">
        <p14:creationId xmlns:p14="http://schemas.microsoft.com/office/powerpoint/2010/main" val="130196645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88" y="2636912"/>
            <a:ext cx="8070309" cy="23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850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455" y="2420888"/>
            <a:ext cx="8571089" cy="223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917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3458" y="2780928"/>
            <a:ext cx="10285083" cy="188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3656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0455" y="1690688"/>
            <a:ext cx="8571089" cy="45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8724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053" y="3111902"/>
            <a:ext cx="8100392" cy="16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20247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345" y="1556792"/>
            <a:ext cx="6029302" cy="6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551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345" y="1556792"/>
            <a:ext cx="6029302" cy="61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91" y="2427520"/>
            <a:ext cx="10611417" cy="91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0959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345" y="1556792"/>
            <a:ext cx="6029302" cy="61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91" y="2427520"/>
            <a:ext cx="10611417" cy="918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9475" y="1690688"/>
            <a:ext cx="9433048" cy="451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21255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5345" y="1556792"/>
            <a:ext cx="6029302" cy="617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0291" y="2427520"/>
            <a:ext cx="10611417" cy="9189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388" y="3599316"/>
            <a:ext cx="10565223" cy="1767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5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44825"/>
            <a:ext cx="9144000" cy="38213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6B2648-2CE8-49C4-873E-9AF55075D433}"/>
              </a:ext>
            </a:extLst>
          </p:cNvPr>
          <p:cNvSpPr txBox="1"/>
          <p:nvPr/>
        </p:nvSpPr>
        <p:spPr>
          <a:xfrm>
            <a:off x="9286829" y="3775175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c38fee6</a:t>
            </a:r>
            <a:endParaRPr lang="en-CA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85550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Versão Local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632" y="1825625"/>
            <a:ext cx="5096735" cy="4351338"/>
          </a:xfrm>
        </p:spPr>
      </p:pic>
    </p:spTree>
    <p:extLst>
      <p:ext uri="{BB962C8B-B14F-4D97-AF65-F5344CB8AC3E}">
        <p14:creationId xmlns:p14="http://schemas.microsoft.com/office/powerpoint/2010/main" val="418751642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805586"/>
            <a:ext cx="8147818" cy="3423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Merging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7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merge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AC9E3-C646-4441-975F-F566564A0BBE}"/>
              </a:ext>
            </a:extLst>
          </p:cNvPr>
          <p:cNvSpPr txBox="1"/>
          <p:nvPr/>
        </p:nvSpPr>
        <p:spPr>
          <a:xfrm>
            <a:off x="6730916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56fc5e9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48082-09E9-4181-80CF-3AEE91B09CB9}"/>
              </a:ext>
            </a:extLst>
          </p:cNvPr>
          <p:cNvSpPr txBox="1"/>
          <p:nvPr/>
        </p:nvSpPr>
        <p:spPr>
          <a:xfrm>
            <a:off x="8976320" y="3828523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fb42d76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CAEDD-B91A-4E0B-A288-11947125EB32}"/>
              </a:ext>
            </a:extLst>
          </p:cNvPr>
          <p:cNvSpPr txBox="1"/>
          <p:nvPr/>
        </p:nvSpPr>
        <p:spPr>
          <a:xfrm>
            <a:off x="4485512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34ac211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1B57-1050-4B16-9748-41F461645146}"/>
              </a:ext>
            </a:extLst>
          </p:cNvPr>
          <p:cNvSpPr txBox="1"/>
          <p:nvPr/>
        </p:nvSpPr>
        <p:spPr>
          <a:xfrm>
            <a:off x="2240108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9aca9bb</a:t>
            </a:r>
            <a:endParaRPr lang="en-CA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374493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805586"/>
            <a:ext cx="8147818" cy="3423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Merging</a:t>
            </a:r>
            <a:r>
              <a:rPr lang="pt-BR" dirty="0"/>
              <a:t> - Fast-</a:t>
            </a:r>
            <a:r>
              <a:rPr lang="pt-BR" dirty="0" err="1"/>
              <a:t>forward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7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merge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8AC9E3-C646-4441-975F-F566564A0BBE}"/>
              </a:ext>
            </a:extLst>
          </p:cNvPr>
          <p:cNvSpPr txBox="1"/>
          <p:nvPr/>
        </p:nvSpPr>
        <p:spPr>
          <a:xfrm>
            <a:off x="6730916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56fc5e9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348082-09E9-4181-80CF-3AEE91B09CB9}"/>
              </a:ext>
            </a:extLst>
          </p:cNvPr>
          <p:cNvSpPr txBox="1"/>
          <p:nvPr/>
        </p:nvSpPr>
        <p:spPr>
          <a:xfrm>
            <a:off x="8976320" y="3828523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fb42d76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4CAEDD-B91A-4E0B-A288-11947125EB32}"/>
              </a:ext>
            </a:extLst>
          </p:cNvPr>
          <p:cNvSpPr txBox="1"/>
          <p:nvPr/>
        </p:nvSpPr>
        <p:spPr>
          <a:xfrm>
            <a:off x="4485512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34ac211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931B57-1050-4B16-9748-41F461645146}"/>
              </a:ext>
            </a:extLst>
          </p:cNvPr>
          <p:cNvSpPr txBox="1"/>
          <p:nvPr/>
        </p:nvSpPr>
        <p:spPr>
          <a:xfrm>
            <a:off x="2240108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9aca9bb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4E18A-265B-4741-882A-E4187D5C3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067" y="3096762"/>
            <a:ext cx="6592328" cy="165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32668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91545" y="1808826"/>
            <a:ext cx="8147818" cy="3417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Merging</a:t>
            </a:r>
            <a:r>
              <a:rPr lang="pt-BR" dirty="0"/>
              <a:t> - Fast-</a:t>
            </a:r>
            <a:r>
              <a:rPr lang="pt-BR" dirty="0" err="1"/>
              <a:t>forward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77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merge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8810A1-2D7C-402F-AC90-ED3C3FE45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376" y="1812339"/>
            <a:ext cx="1485900" cy="19145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3D55C5-2F56-46D6-899A-6A9D2AF82066}"/>
              </a:ext>
            </a:extLst>
          </p:cNvPr>
          <p:cNvSpPr txBox="1"/>
          <p:nvPr/>
        </p:nvSpPr>
        <p:spPr>
          <a:xfrm>
            <a:off x="6730916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56fc5e9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07DF34-437D-4BD3-9358-795D27408E2F}"/>
              </a:ext>
            </a:extLst>
          </p:cNvPr>
          <p:cNvSpPr txBox="1"/>
          <p:nvPr/>
        </p:nvSpPr>
        <p:spPr>
          <a:xfrm>
            <a:off x="8976320" y="3828523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fb42d76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B4EED6-8076-4DCC-A832-C16A8ECB86FE}"/>
              </a:ext>
            </a:extLst>
          </p:cNvPr>
          <p:cNvSpPr txBox="1"/>
          <p:nvPr/>
        </p:nvSpPr>
        <p:spPr>
          <a:xfrm>
            <a:off x="4485512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34ac211</a:t>
            </a:r>
            <a:endParaRPr lang="en-CA" sz="1350" dirty="0">
              <a:latin typeface="Lucida Console" panose="020B060904050402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E66A5C-3D75-460F-B8AD-66B5D7CAC6B7}"/>
              </a:ext>
            </a:extLst>
          </p:cNvPr>
          <p:cNvSpPr txBox="1"/>
          <p:nvPr/>
        </p:nvSpPr>
        <p:spPr>
          <a:xfrm>
            <a:off x="2240108" y="3841384"/>
            <a:ext cx="914033" cy="300082"/>
          </a:xfrm>
          <a:prstGeom prst="rect">
            <a:avLst/>
          </a:prstGeom>
          <a:solidFill>
            <a:srgbClr val="EFEFE7"/>
          </a:solidFill>
        </p:spPr>
        <p:txBody>
          <a:bodyPr wrap="none" rtlCol="0">
            <a:spAutoFit/>
          </a:bodyPr>
          <a:lstStyle/>
          <a:p>
            <a:r>
              <a:rPr lang="en-US" sz="1350" dirty="0">
                <a:latin typeface="Lucida Console" panose="020B0609040504020204" pitchFamily="49" charset="0"/>
              </a:rPr>
              <a:t>9aca9bb</a:t>
            </a:r>
            <a:endParaRPr lang="en-CA" sz="135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614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81481E-6 L 0.1888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40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DE6A-0AB0-4F41-8D9E-4C1F9B1E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Merging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5A28B-6DA7-4B48-940F-62B39B61B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git merge --no-ff</a:t>
            </a:r>
          </a:p>
          <a:p>
            <a:endParaRPr lang="en-US" sz="1500" dirty="0"/>
          </a:p>
          <a:p>
            <a:r>
              <a:rPr lang="en-US" dirty="0"/>
              <a:t>git merge -e</a:t>
            </a:r>
          </a:p>
          <a:p>
            <a:endParaRPr lang="en-US" sz="1500" dirty="0"/>
          </a:p>
          <a:p>
            <a:r>
              <a:rPr lang="en-US" dirty="0"/>
              <a:t>git merge --no-commit</a:t>
            </a:r>
          </a:p>
          <a:p>
            <a:pPr marL="0" indent="0">
              <a:buNone/>
            </a:pPr>
            <a:endParaRPr lang="en-US" sz="1500" dirty="0"/>
          </a:p>
          <a:p>
            <a:r>
              <a:rPr lang="en-US" dirty="0"/>
              <a:t>git merge --abort</a:t>
            </a:r>
          </a:p>
          <a:p>
            <a:endParaRPr lang="en-US" sz="1500" dirty="0"/>
          </a:p>
          <a:p>
            <a:r>
              <a:rPr lang="en-US" dirty="0"/>
              <a:t>git merge --quit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53023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000241"/>
            <a:ext cx="9372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v1.0 -m “Versão 1.0”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v2.0 -m 98ca9 “Versão 2.0”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 --tags</a:t>
            </a:r>
          </a:p>
        </p:txBody>
      </p:sp>
    </p:spTree>
    <p:extLst>
      <p:ext uri="{BB962C8B-B14F-4D97-AF65-F5344CB8AC3E}">
        <p14:creationId xmlns:p14="http://schemas.microsoft.com/office/powerpoint/2010/main" val="1263661315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Branching - Exercício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44825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pt-BR"/>
              <a:t>Suponha que você está trabalhando em um site. Inicialize e configure o diretório, crie um arquivo e faça três commits com ele, alterando algo no arquivo entre cada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562" y="3501008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64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44825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Agora </a:t>
            </a:r>
            <a:r>
              <a:rPr lang="en-US" dirty="0" err="1"/>
              <a:t>você</a:t>
            </a:r>
            <a:r>
              <a:rPr lang="en-US" dirty="0"/>
              <a:t> decide resolver o Issue #53,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crie</a:t>
            </a:r>
            <a:r>
              <a:rPr lang="en-US" dirty="0"/>
              <a:t> um branch para </a:t>
            </a:r>
            <a:r>
              <a:rPr lang="en-US" dirty="0" err="1"/>
              <a:t>ele</a:t>
            </a:r>
            <a:r>
              <a:rPr lang="en-US" dirty="0"/>
              <a:t> (</a:t>
            </a:r>
            <a:r>
              <a:rPr lang="en-US" i="1" dirty="0"/>
              <a:t>iss53</a:t>
            </a:r>
            <a:r>
              <a:rPr lang="en-US" dirty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924944"/>
            <a:ext cx="7620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93189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44825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pt-BR" dirty="0"/>
              <a:t>Dentro do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i="1" dirty="0"/>
              <a:t>iss53</a:t>
            </a:r>
            <a:r>
              <a:rPr lang="pt-BR" dirty="0"/>
              <a:t>, altere algo no arquivo já criado e consolide as mudanças em um </a:t>
            </a:r>
            <a:r>
              <a:rPr lang="pt-BR" dirty="0" err="1"/>
              <a:t>commit</a:t>
            </a:r>
            <a:r>
              <a:rPr lang="pt-BR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174" y="2993199"/>
            <a:ext cx="8587653" cy="30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3166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700808"/>
            <a:ext cx="10515600" cy="216024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500" dirty="0" err="1"/>
              <a:t>Encontraram</a:t>
            </a:r>
            <a:r>
              <a:rPr lang="en-US" sz="2500" dirty="0"/>
              <a:t> um </a:t>
            </a:r>
            <a:r>
              <a:rPr lang="en-US" sz="2500" dirty="0" err="1"/>
              <a:t>problema</a:t>
            </a:r>
            <a:r>
              <a:rPr lang="en-US" sz="2500" dirty="0"/>
              <a:t> </a:t>
            </a:r>
            <a:r>
              <a:rPr lang="en-US" sz="2500" dirty="0" err="1"/>
              <a:t>urgente</a:t>
            </a:r>
            <a:r>
              <a:rPr lang="en-US" sz="2500" dirty="0"/>
              <a:t> no site que </a:t>
            </a:r>
            <a:r>
              <a:rPr lang="en-US" sz="2500" dirty="0" err="1"/>
              <a:t>precisa</a:t>
            </a:r>
            <a:r>
              <a:rPr lang="en-US" sz="2500" dirty="0"/>
              <a:t> </a:t>
            </a:r>
            <a:r>
              <a:rPr lang="en-US" sz="2500" dirty="0" err="1"/>
              <a:t>ser</a:t>
            </a:r>
            <a:r>
              <a:rPr lang="en-US" sz="2500" dirty="0"/>
              <a:t> </a:t>
            </a:r>
            <a:r>
              <a:rPr lang="en-US" sz="2500" dirty="0" err="1"/>
              <a:t>resolvido</a:t>
            </a:r>
            <a:r>
              <a:rPr lang="en-US" sz="2500" dirty="0"/>
              <a:t> antes de </a:t>
            </a:r>
            <a:r>
              <a:rPr lang="en-US" sz="2500" dirty="0" err="1"/>
              <a:t>qualquer</a:t>
            </a:r>
            <a:r>
              <a:rPr lang="en-US" sz="2500" dirty="0"/>
              <a:t> </a:t>
            </a:r>
            <a:r>
              <a:rPr lang="en-US" sz="2500" dirty="0" err="1"/>
              <a:t>outra</a:t>
            </a:r>
            <a:r>
              <a:rPr lang="en-US" sz="2500" dirty="0"/>
              <a:t> </a:t>
            </a:r>
            <a:r>
              <a:rPr lang="en-US" sz="2500" dirty="0" err="1"/>
              <a:t>coisa</a:t>
            </a:r>
            <a:r>
              <a:rPr lang="en-US" sz="2500" dirty="0"/>
              <a:t>.</a:t>
            </a:r>
          </a:p>
          <a:p>
            <a:pPr marL="0" indent="0" algn="just">
              <a:buNone/>
            </a:pPr>
            <a:r>
              <a:rPr lang="en-US" sz="2500" dirty="0" err="1"/>
              <a:t>Crie</a:t>
            </a:r>
            <a:r>
              <a:rPr lang="en-US" sz="2500" dirty="0"/>
              <a:t> um novo branch para resolver o </a:t>
            </a:r>
            <a:r>
              <a:rPr lang="en-US" sz="2500" dirty="0" err="1"/>
              <a:t>problema</a:t>
            </a:r>
            <a:r>
              <a:rPr lang="en-US" sz="2500" dirty="0"/>
              <a:t> (</a:t>
            </a:r>
            <a:r>
              <a:rPr lang="en-US" sz="2500" i="1" dirty="0"/>
              <a:t>hotfix</a:t>
            </a:r>
            <a:r>
              <a:rPr lang="en-US" sz="2500" dirty="0"/>
              <a:t>), </a:t>
            </a:r>
            <a:r>
              <a:rPr lang="en-US" sz="2500" dirty="0" err="1"/>
              <a:t>altere</a:t>
            </a:r>
            <a:r>
              <a:rPr lang="en-US" sz="2500" dirty="0"/>
              <a:t> o </a:t>
            </a:r>
            <a:r>
              <a:rPr lang="en-US" sz="2500" dirty="0" err="1"/>
              <a:t>mesmo</a:t>
            </a:r>
            <a:r>
              <a:rPr lang="en-US" sz="2500" dirty="0"/>
              <a:t> </a:t>
            </a:r>
            <a:r>
              <a:rPr lang="en-US" sz="2500" dirty="0" err="1"/>
              <a:t>arquivo</a:t>
            </a:r>
            <a:r>
              <a:rPr lang="en-US" sz="2500" dirty="0"/>
              <a:t> e </a:t>
            </a:r>
            <a:r>
              <a:rPr lang="en-US" sz="2500" dirty="0" err="1"/>
              <a:t>adicione</a:t>
            </a:r>
            <a:r>
              <a:rPr lang="en-US" sz="2500" dirty="0"/>
              <a:t>-o </a:t>
            </a:r>
            <a:r>
              <a:rPr lang="en-US" sz="2500" dirty="0" err="1"/>
              <a:t>em</a:t>
            </a:r>
            <a:r>
              <a:rPr lang="en-US" sz="2500" dirty="0"/>
              <a:t> um commit para </a:t>
            </a:r>
            <a:r>
              <a:rPr lang="en-US" sz="2500" dirty="0" err="1"/>
              <a:t>esse</a:t>
            </a:r>
            <a:r>
              <a:rPr lang="en-US" sz="2500" dirty="0"/>
              <a:t> novo branch.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1" y="3284984"/>
            <a:ext cx="7196215" cy="34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6847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714489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urgente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(merge)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8" y="2204864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83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Controle de Versão Centralizado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541" y="1825625"/>
            <a:ext cx="6260917" cy="4351338"/>
          </a:xfrm>
        </p:spPr>
      </p:pic>
    </p:spTree>
    <p:extLst>
      <p:ext uri="{BB962C8B-B14F-4D97-AF65-F5344CB8AC3E}">
        <p14:creationId xmlns:p14="http://schemas.microsoft.com/office/powerpoint/2010/main" val="24590172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44825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hotfix</a:t>
            </a:r>
            <a:r>
              <a:rPr lang="en-US" dirty="0"/>
              <a:t> e volte a </a:t>
            </a:r>
            <a:r>
              <a:rPr lang="en-US" dirty="0" err="1"/>
              <a:t>trabalhar</a:t>
            </a:r>
            <a:r>
              <a:rPr lang="en-US" dirty="0"/>
              <a:t> no Issue #53. </a:t>
            </a:r>
            <a:r>
              <a:rPr lang="en-US" dirty="0" err="1"/>
              <a:t>Altere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um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2132856"/>
            <a:ext cx="8445624" cy="40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96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44825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/>
              <a:t>O Issue #53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as </a:t>
            </a:r>
            <a:r>
              <a:rPr lang="en-US" dirty="0" err="1"/>
              <a:t>mudanças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12" y="2420888"/>
            <a:ext cx="8732066" cy="34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1649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1844825"/>
            <a:ext cx="10515600" cy="412592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1703512" y="2420888"/>
            <a:ext cx="873206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72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Workflow</a:t>
            </a:r>
          </a:p>
        </p:txBody>
      </p:sp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45DD1CD-606E-4599-B571-58AC53E8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15" y="1395412"/>
            <a:ext cx="11002070" cy="46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3659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DD1CD-606E-4599-B571-58AC53E8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8975" y="1395412"/>
            <a:ext cx="10124750" cy="46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15458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DD1CD-606E-4599-B571-58AC53E8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944" y="1395412"/>
            <a:ext cx="9626811" cy="469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5830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Workflow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DD1CD-606E-4599-B571-58AC53E87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7174" y="1395412"/>
            <a:ext cx="8948350" cy="46978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F061B1-CA2D-49AB-9EF0-5B72E6EEC11F}"/>
              </a:ext>
            </a:extLst>
          </p:cNvPr>
          <p:cNvSpPr txBox="1"/>
          <p:nvPr/>
        </p:nvSpPr>
        <p:spPr>
          <a:xfrm>
            <a:off x="5339916" y="5800908"/>
            <a:ext cx="1512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/>
              <a:t>GitFlow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28783760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30EA192-C73F-4FEE-967F-BE95476ED786}"/>
              </a:ext>
            </a:extLst>
          </p:cNvPr>
          <p:cNvSpPr txBox="1">
            <a:spLocks/>
          </p:cNvSpPr>
          <p:nvPr/>
        </p:nvSpPr>
        <p:spPr>
          <a:xfrm>
            <a:off x="3634780" y="1844601"/>
            <a:ext cx="4922440" cy="2376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000" dirty="0" err="1"/>
              <a:t>Git</a:t>
            </a:r>
            <a:r>
              <a:rPr lang="pt-BR" sz="5000" dirty="0"/>
              <a:t> Remote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4521707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838200" y="2000241"/>
            <a:ext cx="10515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HTTPS</a:t>
            </a:r>
          </a:p>
          <a:p>
            <a:pPr marL="914400" lvl="1" indent="-457200"/>
            <a:r>
              <a:rPr lang="en-US" dirty="0"/>
              <a:t>git config --global </a:t>
            </a:r>
            <a:r>
              <a:rPr lang="en-US" dirty="0" err="1"/>
              <a:t>credential.helper</a:t>
            </a:r>
            <a:r>
              <a:rPr lang="en-US" dirty="0"/>
              <a:t> cache</a:t>
            </a:r>
          </a:p>
          <a:p>
            <a:pPr marL="914400" lvl="1" indent="-457200"/>
            <a:r>
              <a:rPr lang="en-US" dirty="0"/>
              <a:t>git config --global </a:t>
            </a:r>
            <a:r>
              <a:rPr lang="en-US" dirty="0" err="1"/>
              <a:t>credential.helper</a:t>
            </a:r>
            <a:r>
              <a:rPr lang="en-US" dirty="0"/>
              <a:t> store</a:t>
            </a:r>
          </a:p>
          <a:p>
            <a:pPr marL="914400" lvl="1" indent="-457200"/>
            <a:r>
              <a:rPr lang="en-US" dirty="0"/>
              <a:t>Windows: git config --global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/>
              <a:t>wincred</a:t>
            </a:r>
            <a:endParaRPr lang="en-US" dirty="0"/>
          </a:p>
          <a:p>
            <a:pPr marL="914400" lvl="1" indent="-457200"/>
            <a:r>
              <a:rPr lang="en-US" dirty="0"/>
              <a:t>MacOS: git config --global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/>
              <a:t>osxkeychain</a:t>
            </a:r>
            <a:endParaRPr lang="en-US" dirty="0"/>
          </a:p>
          <a:p>
            <a:pPr marL="914400" lvl="1" indent="-457200"/>
            <a:r>
              <a:rPr lang="en-US" dirty="0"/>
              <a:t>Linux: gnome-keyring, </a:t>
            </a:r>
            <a:r>
              <a:rPr lang="en-US" dirty="0" err="1"/>
              <a:t>libsecret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. </a:t>
            </a:r>
            <a:r>
              <a:rPr lang="en-US" dirty="0" err="1"/>
              <a:t>netrc</a:t>
            </a:r>
            <a:endParaRPr lang="en-US" dirty="0"/>
          </a:p>
          <a:p>
            <a:pPr marL="457200" indent="-457200"/>
            <a:endParaRPr lang="en-US" sz="1000" dirty="0"/>
          </a:p>
          <a:p>
            <a:pPr marL="457200" indent="-457200"/>
            <a:r>
              <a:rPr lang="en-US" dirty="0"/>
              <a:t>SSH</a:t>
            </a:r>
          </a:p>
        </p:txBody>
      </p:sp>
    </p:spTree>
    <p:extLst>
      <p:ext uri="{BB962C8B-B14F-4D97-AF65-F5344CB8AC3E}">
        <p14:creationId xmlns:p14="http://schemas.microsoft.com/office/powerpoint/2010/main" val="184309754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1463451"/>
            <a:ext cx="4982749" cy="502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36581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Controle de Versão Distribuído</a:t>
            </a: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316" y="1825625"/>
            <a:ext cx="3633367" cy="4351338"/>
          </a:xfrm>
        </p:spPr>
      </p:pic>
    </p:spTree>
    <p:extLst>
      <p:ext uri="{BB962C8B-B14F-4D97-AF65-F5344CB8AC3E}">
        <p14:creationId xmlns:p14="http://schemas.microsoft.com/office/powerpoint/2010/main" val="360889821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76711" y="1411786"/>
            <a:ext cx="8038578" cy="508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592651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6958" y="1323147"/>
            <a:ext cx="7078084" cy="51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27608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1309" y="1340768"/>
            <a:ext cx="8489381" cy="51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1BAD90-DF61-486A-B3F9-BE1F245438F7}"/>
              </a:ext>
            </a:extLst>
          </p:cNvPr>
          <p:cNvSpPr txBox="1"/>
          <p:nvPr/>
        </p:nvSpPr>
        <p:spPr>
          <a:xfrm>
            <a:off x="2999656" y="3193857"/>
            <a:ext cx="21387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Console" panose="020B0609040504020204" pitchFamily="49" charset="0"/>
              </a:rPr>
              <a:t>git merge origin/master</a:t>
            </a:r>
            <a:endParaRPr lang="en-CA" sz="1100" dirty="0">
              <a:latin typeface="Lucida Console" panose="020B06090405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2C378F-1356-4FE1-9511-702C67AC7496}"/>
              </a:ext>
            </a:extLst>
          </p:cNvPr>
          <p:cNvSpPr txBox="1"/>
          <p:nvPr/>
        </p:nvSpPr>
        <p:spPr>
          <a:xfrm>
            <a:off x="7138577" y="3167390"/>
            <a:ext cx="20537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Lucida Console" panose="020B0609040504020204" pitchFamily="49" charset="0"/>
              </a:rPr>
              <a:t>git pull origin master</a:t>
            </a:r>
            <a:endParaRPr lang="en-CA" sz="11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789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8241" y="1340768"/>
            <a:ext cx="7535516" cy="515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62886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Git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8241" y="1507697"/>
            <a:ext cx="7535516" cy="481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346314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Git Remote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DC4609-4A1D-4A0D-ACCA-B0FB7426FF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8241" y="1509383"/>
            <a:ext cx="7535516" cy="48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77201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idx="4294967295"/>
          </p:nvPr>
        </p:nvSpPr>
        <p:spPr>
          <a:xfrm>
            <a:off x="3029186" y="1844824"/>
            <a:ext cx="6133628" cy="2376488"/>
          </a:xfrm>
        </p:spPr>
        <p:txBody>
          <a:bodyPr>
            <a:normAutofit/>
          </a:bodyPr>
          <a:lstStyle/>
          <a:p>
            <a:pPr algn="ctr"/>
            <a:r>
              <a:rPr lang="pt-BR" sz="5000" dirty="0"/>
              <a:t>Desfazendo Mudanças</a:t>
            </a:r>
            <a:endParaRPr lang="en-US" sz="5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993325" y="3645024"/>
            <a:ext cx="4205350" cy="492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Restore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, Reset,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Revert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Qlassik Medium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09729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183398"/>
            <a:ext cx="8229600" cy="3837891"/>
          </a:xfrm>
        </p:spPr>
        <p:txBody>
          <a:bodyPr/>
          <a:lstStyle/>
          <a:p>
            <a:r>
              <a:rPr lang="en-US" sz="3500" dirty="0"/>
              <a:t>https://github.com/marcelocordeiro/Git-Minicurso</a:t>
            </a:r>
          </a:p>
          <a:p>
            <a:endParaRPr lang="pt-BR" dirty="0"/>
          </a:p>
          <a:p>
            <a:pPr marL="0" indent="11113"/>
            <a:r>
              <a:rPr lang="pt-BR" dirty="0"/>
              <a:t> Clone o diretório em seu computador e vá para a </a:t>
            </a:r>
            <a:r>
              <a:rPr lang="pt-BR" dirty="0" err="1"/>
              <a:t>branch</a:t>
            </a:r>
            <a:r>
              <a:rPr lang="pt-BR" dirty="0"/>
              <a:t> </a:t>
            </a:r>
            <a:r>
              <a:rPr lang="pt-BR" i="1" dirty="0" err="1"/>
              <a:t>exercise</a:t>
            </a:r>
            <a:r>
              <a:rPr lang="pt-BR" dirty="0"/>
              <a:t>. </a:t>
            </a:r>
          </a:p>
        </p:txBody>
      </p:sp>
      <p:sp>
        <p:nvSpPr>
          <p:cNvPr id="4" name="Rectangle 3">
            <a:hlinkClick r:id="rId3"/>
            <a:extLst>
              <a:ext uri="{FF2B5EF4-FFF2-40B4-BE49-F238E27FC236}">
                <a16:creationId xmlns:a16="http://schemas.microsoft.com/office/drawing/2014/main" id="{8D9C51BC-2F87-4411-A278-F45DB3467E49}"/>
              </a:ext>
            </a:extLst>
          </p:cNvPr>
          <p:cNvSpPr/>
          <p:nvPr/>
        </p:nvSpPr>
        <p:spPr>
          <a:xfrm>
            <a:off x="2279576" y="2276872"/>
            <a:ext cx="7416824" cy="8640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3164007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FB08-47F8-4839-A62B-152D0EEE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777BB-B4DE-45B5-98D8-790A2D76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08996"/>
            <a:ext cx="10515600" cy="2516148"/>
          </a:xfrm>
        </p:spPr>
      </p:pic>
    </p:spTree>
    <p:extLst>
      <p:ext uri="{BB962C8B-B14F-4D97-AF65-F5344CB8AC3E}">
        <p14:creationId xmlns:p14="http://schemas.microsoft.com/office/powerpoint/2010/main" val="4240156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3037D66-EFC8-4C2E-9641-CA2783E0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39670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Criado por Linus Torvalds em 2005: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stupid</a:t>
            </a:r>
            <a:r>
              <a:rPr lang="pt-BR" dirty="0"/>
              <a:t> </a:t>
            </a:r>
            <a:r>
              <a:rPr lang="pt-BR" dirty="0" err="1"/>
              <a:t>content</a:t>
            </a:r>
            <a:r>
              <a:rPr lang="pt-BR" dirty="0"/>
              <a:t> </a:t>
            </a:r>
            <a:r>
              <a:rPr lang="pt-BR" dirty="0" err="1"/>
              <a:t>tracker</a:t>
            </a:r>
            <a:r>
              <a:rPr lang="pt-BR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CE563E2-5592-445B-8A25-9DA5EB541DF9}"/>
              </a:ext>
            </a:extLst>
          </p:cNvPr>
          <p:cNvSpPr txBox="1">
            <a:spLocks/>
          </p:cNvSpPr>
          <p:nvPr/>
        </p:nvSpPr>
        <p:spPr>
          <a:xfrm>
            <a:off x="1446597" y="2450035"/>
            <a:ext cx="9298806" cy="37269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Combinação aleatória de três letras que é pronunciável, e não é usada por nenhum comando comum do UNIX. O fato de que é a pronúncia errada de “</a:t>
            </a:r>
            <a:r>
              <a:rPr lang="pt-BR" dirty="0" err="1"/>
              <a:t>get</a:t>
            </a:r>
            <a:r>
              <a:rPr lang="pt-BR" dirty="0"/>
              <a:t>” pode ou não ser relevante.</a:t>
            </a:r>
          </a:p>
          <a:p>
            <a:pPr algn="just"/>
            <a:r>
              <a:rPr lang="pt-BR" dirty="0"/>
              <a:t>Estúpido. Desprezível. Simples. Faça a sua escolha no dicionário de gírias.</a:t>
            </a:r>
          </a:p>
          <a:p>
            <a:pPr algn="just"/>
            <a:r>
              <a:rPr lang="pt-BR" dirty="0"/>
              <a:t>“Global </a:t>
            </a:r>
            <a:r>
              <a:rPr lang="pt-BR" dirty="0" err="1"/>
              <a:t>Information</a:t>
            </a:r>
            <a:r>
              <a:rPr lang="pt-BR" dirty="0"/>
              <a:t> </a:t>
            </a:r>
            <a:r>
              <a:rPr lang="pt-BR" dirty="0" err="1"/>
              <a:t>Tracker</a:t>
            </a:r>
            <a:r>
              <a:rPr lang="pt-BR" dirty="0"/>
              <a:t>”: você está de bom humor, e funciona de verdade para você. Anjos cantam e de repente uma luz preenche toda a sala.</a:t>
            </a:r>
          </a:p>
          <a:p>
            <a:pPr algn="just"/>
            <a:r>
              <a:rPr lang="en-US" dirty="0"/>
              <a:t>"Goddamn idiotic truckload of </a:t>
            </a:r>
            <a:r>
              <a:rPr lang="en-US" dirty="0" err="1"/>
              <a:t>sh</a:t>
            </a:r>
            <a:r>
              <a:rPr lang="en-US" dirty="0"/>
              <a:t>*t":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quebra</a:t>
            </a:r>
            <a:r>
              <a:rPr lang="en-US" dirty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83986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2367" y="2060848"/>
            <a:ext cx="31597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style.css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C26D1F-DD2D-46F0-AF0D-98445707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23779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3027" y="2060848"/>
            <a:ext cx="331379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--staged 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E8244F4-DEFB-4416-AC18-F734944CB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168633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2367" y="2060848"/>
            <a:ext cx="597189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--staged --</a:t>
            </a:r>
            <a:r>
              <a:rPr lang="en-US" sz="3000" dirty="0" err="1"/>
              <a:t>worktree</a:t>
            </a:r>
            <a:r>
              <a:rPr lang="en-US" sz="3000" dirty="0"/>
              <a:t> *.html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5FD6690-104E-4304-B098-8EE629498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0523321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2367" y="2060848"/>
            <a:ext cx="597189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--staged --</a:t>
            </a:r>
            <a:r>
              <a:rPr lang="en-US" sz="3000" dirty="0" err="1"/>
              <a:t>worktree</a:t>
            </a:r>
            <a:r>
              <a:rPr lang="en-US" sz="3000" dirty="0"/>
              <a:t> *.html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ABC53-1124-42DF-AE6C-377CDC1970F4}"/>
              </a:ext>
            </a:extLst>
          </p:cNvPr>
          <p:cNvSpPr txBox="1"/>
          <p:nvPr/>
        </p:nvSpPr>
        <p:spPr>
          <a:xfrm>
            <a:off x="982366" y="2850996"/>
            <a:ext cx="505696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--staged --</a:t>
            </a:r>
            <a:r>
              <a:rPr lang="en-US" sz="3000" dirty="0" err="1"/>
              <a:t>worktree</a:t>
            </a:r>
            <a:r>
              <a:rPr lang="en-US" sz="3000" dirty="0"/>
              <a:t> .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5784A5-0AAB-456D-8E6E-044AF12FC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9368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2367" y="2060848"/>
            <a:ext cx="48768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--source 3eb779b .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D11CFFF-C3C3-42C1-AD86-F90C04144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632076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2367" y="1690688"/>
            <a:ext cx="10227266" cy="43700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Restore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2367" y="2060848"/>
            <a:ext cx="48768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--source 3eb779b 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C99D52-7777-4AA3-A607-48EBC4E542D6}"/>
              </a:ext>
            </a:extLst>
          </p:cNvPr>
          <p:cNvSpPr txBox="1"/>
          <p:nvPr/>
        </p:nvSpPr>
        <p:spPr>
          <a:xfrm>
            <a:off x="982366" y="2850996"/>
            <a:ext cx="602620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restore --source 3eb779b *.{</a:t>
            </a:r>
            <a:r>
              <a:rPr lang="en-US" sz="3000" dirty="0" err="1"/>
              <a:t>js,css</a:t>
            </a:r>
            <a:r>
              <a:rPr lang="en-US" sz="3000" dirty="0"/>
              <a:t>}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4026A06-537E-431F-A80B-2C84D698C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421" y="3280409"/>
            <a:ext cx="276539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709271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FB08-47F8-4839-A62B-152D0EEE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</a:t>
            </a:r>
            <a:r>
              <a:rPr lang="en-US" dirty="0" err="1"/>
              <a:t>Arquivo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777BB-B4DE-45B5-98D8-790A2D76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2305" y="1690688"/>
            <a:ext cx="9647390" cy="4104456"/>
          </a:xfrm>
        </p:spPr>
      </p:pic>
    </p:spTree>
    <p:extLst>
      <p:ext uri="{BB962C8B-B14F-4D97-AF65-F5344CB8AC3E}">
        <p14:creationId xmlns:p14="http://schemas.microsoft.com/office/powerpoint/2010/main" val="8666960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</a:t>
            </a:r>
            <a:r>
              <a:rPr lang="en-US" dirty="0" err="1"/>
              <a:t>Arquivo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18" y="2091764"/>
            <a:ext cx="1842065" cy="1288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9496" y="1946536"/>
            <a:ext cx="283263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style.css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76E4057-EF52-4249-9F43-132216E6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4357466"/>
            <a:ext cx="9331917" cy="11953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256FE9-9F78-44E6-B925-40A1326C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31" y="3210440"/>
            <a:ext cx="2180879" cy="17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94F2120-15D4-4EE4-B88A-85391E586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24" y="3198398"/>
            <a:ext cx="2180878" cy="104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346980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</a:t>
            </a:r>
            <a:r>
              <a:rPr lang="en-US" dirty="0" err="1"/>
              <a:t>Arquivo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918" y="2091764"/>
            <a:ext cx="1842065" cy="1288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59496" y="1946536"/>
            <a:ext cx="283263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style.css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9497" y="2688065"/>
            <a:ext cx="310463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/>
              <a:t>git reset 3eb779b 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76E4057-EF52-4249-9F43-132216E6A7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27448" y="4357466"/>
            <a:ext cx="9331917" cy="119532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7256FE9-9F78-44E6-B925-40A1326CB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031" y="3210440"/>
            <a:ext cx="2180879" cy="174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71EFF9F-247E-4BD8-AB91-3726C36C6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324" y="3198398"/>
            <a:ext cx="2180878" cy="104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2103397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5FB08-47F8-4839-A62B-152D0EEE0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  <a:endParaRPr lang="en-CA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777BB-B4DE-45B5-98D8-790A2D763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37633" y="1412776"/>
            <a:ext cx="8716732" cy="5184576"/>
          </a:xfrm>
        </p:spPr>
      </p:pic>
    </p:spTree>
    <p:extLst>
      <p:ext uri="{BB962C8B-B14F-4D97-AF65-F5344CB8AC3E}">
        <p14:creationId xmlns:p14="http://schemas.microsoft.com/office/powerpoint/2010/main" val="3649646876"/>
      </p:ext>
    </p:extLst>
  </p:cSld>
  <p:clrMapOvr>
    <a:masterClrMapping/>
  </p:clrMapOvr>
</p:sld>
</file>

<file path=ppt/theme/theme1.xml><?xml version="1.0" encoding="utf-8"?>
<a:theme xmlns:a="http://schemas.openxmlformats.org/drawingml/2006/main" name="Monito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F8851AC55FE3744A1A805065063DF8D" ma:contentTypeVersion="11" ma:contentTypeDescription="Crie um novo documento." ma:contentTypeScope="" ma:versionID="d1f49e4286a7304cc4aaf9850b7ff4ff">
  <xsd:schema xmlns:xsd="http://www.w3.org/2001/XMLSchema" xmlns:xs="http://www.w3.org/2001/XMLSchema" xmlns:p="http://schemas.microsoft.com/office/2006/metadata/properties" xmlns:ns3="4ee13e64-4d19-4be8-9079-0f18d61fac05" xmlns:ns4="96529954-f76e-4133-8e71-dca1200a6e30" targetNamespace="http://schemas.microsoft.com/office/2006/metadata/properties" ma:root="true" ma:fieldsID="5e0f89e0fc9772ad8900bae6ba55afea" ns3:_="" ns4:_="">
    <xsd:import namespace="4ee13e64-4d19-4be8-9079-0f18d61fac05"/>
    <xsd:import namespace="96529954-f76e-4133-8e71-dca1200a6e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e13e64-4d19-4be8-9079-0f18d61fac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29954-f76e-4133-8e71-dca1200a6e30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EB32FD0-A3B8-4AF7-8488-60983ECFDC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e13e64-4d19-4be8-9079-0f18d61fac05"/>
    <ds:schemaRef ds:uri="96529954-f76e-4133-8e71-dca1200a6e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C7A112-2F7A-4632-B1D4-1247D10A73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895687-E31D-4949-A3DC-D6A10A061969}">
  <ds:schemaRefs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microsoft.com/office/2006/documentManagement/types"/>
    <ds:schemaRef ds:uri="96529954-f76e-4133-8e71-dca1200a6e30"/>
    <ds:schemaRef ds:uri="4ee13e64-4d19-4be8-9079-0f18d61fac0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Welcome-2020_97663</Template>
  <TotalTime>8838</TotalTime>
  <Words>2639</Words>
  <Application>Microsoft Office PowerPoint</Application>
  <PresentationFormat>Widescreen</PresentationFormat>
  <Paragraphs>614</Paragraphs>
  <Slides>124</Slides>
  <Notes>113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1" baseType="lpstr">
      <vt:lpstr>Lucida Console</vt:lpstr>
      <vt:lpstr>Qlassik Medium</vt:lpstr>
      <vt:lpstr>Linux Libertine</vt:lpstr>
      <vt:lpstr>Calibri Light</vt:lpstr>
      <vt:lpstr>Arial</vt:lpstr>
      <vt:lpstr>Calibri</vt:lpstr>
      <vt:lpstr>Monitora</vt:lpstr>
      <vt:lpstr>PowerPoint Presentation</vt:lpstr>
      <vt:lpstr>Controle de Versão usando Git</vt:lpstr>
      <vt:lpstr>Conteúdo</vt:lpstr>
      <vt:lpstr>O que é Controle de Versão</vt:lpstr>
      <vt:lpstr>Por que usar Controle de Versão</vt:lpstr>
      <vt:lpstr>Controle de Versão Local</vt:lpstr>
      <vt:lpstr>Controle de Versão Centralizado</vt:lpstr>
      <vt:lpstr>Controle de Versão Distribuído</vt:lpstr>
      <vt:lpstr>Git</vt:lpstr>
      <vt:lpstr>Por que usar o Git?</vt:lpstr>
      <vt:lpstr>Por que usar o Git?</vt:lpstr>
      <vt:lpstr>Instalação e Configurações Iniciais</vt:lpstr>
      <vt:lpstr>Criando um Repositório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Ciclo de vida de um arquivo</vt:lpstr>
      <vt:lpstr>Workflow</vt:lpstr>
      <vt:lpstr>Alias</vt:lpstr>
      <vt:lpstr>Stash</vt:lpstr>
      <vt:lpstr>Outros Comandos</vt:lpstr>
      <vt:lpstr>Git Ignore</vt:lpstr>
      <vt:lpstr>PowerPoint Presentation</vt:lpstr>
      <vt:lpstr>Grafos</vt:lpstr>
      <vt:lpstr>Grafos</vt:lpstr>
      <vt:lpstr>Grafos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Merging</vt:lpstr>
      <vt:lpstr>Merging - Fast-forward</vt:lpstr>
      <vt:lpstr>Merging - Fast-forward</vt:lpstr>
      <vt:lpstr>Merging</vt:lpstr>
      <vt:lpstr>Tags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Workflow</vt:lpstr>
      <vt:lpstr>Branching Workflow</vt:lpstr>
      <vt:lpstr>Branching Workflow</vt:lpstr>
      <vt:lpstr>Branching Workflow</vt:lpstr>
      <vt:lpstr>PowerPoint Presentation</vt:lpstr>
      <vt:lpstr>Autenticação</vt:lpstr>
      <vt:lpstr>Git Remote</vt:lpstr>
      <vt:lpstr>Git Remote</vt:lpstr>
      <vt:lpstr>Git Remote</vt:lpstr>
      <vt:lpstr>Git Remote</vt:lpstr>
      <vt:lpstr>Git Remote</vt:lpstr>
      <vt:lpstr>Git Remote</vt:lpstr>
      <vt:lpstr>Git Remote</vt:lpstr>
      <vt:lpstr>Desfazendo Mudanças</vt:lpstr>
      <vt:lpstr>Exercício</vt:lpstr>
      <vt:lpstr>Restore</vt:lpstr>
      <vt:lpstr>Restore</vt:lpstr>
      <vt:lpstr>Restore</vt:lpstr>
      <vt:lpstr>Restore</vt:lpstr>
      <vt:lpstr>Restore</vt:lpstr>
      <vt:lpstr>Restore</vt:lpstr>
      <vt:lpstr>Restore</vt:lpstr>
      <vt:lpstr>Restore</vt:lpstr>
      <vt:lpstr>Reset - Arquivo</vt:lpstr>
      <vt:lpstr>Reset - Arquivo</vt:lpstr>
      <vt:lpstr>Reset - Arquivo</vt:lpstr>
      <vt:lpstr>Reset - Commit</vt:lpstr>
      <vt:lpstr>Reset - Commit</vt:lpstr>
      <vt:lpstr>Reset - Commit</vt:lpstr>
      <vt:lpstr>Reset - Commit</vt:lpstr>
      <vt:lpstr>Reset Commit</vt:lpstr>
      <vt:lpstr>Revert</vt:lpstr>
      <vt:lpstr>Revert</vt:lpstr>
      <vt:lpstr>Reset, Restore e Revert</vt:lpstr>
      <vt:lpstr>Bônus - Switch</vt:lpstr>
      <vt:lpstr>Switch Commit (detached head)</vt:lpstr>
      <vt:lpstr>Comandos Avançados</vt:lpstr>
      <vt:lpstr>Cherry Pick</vt:lpstr>
      <vt:lpstr>Cherry Pick</vt:lpstr>
      <vt:lpstr>Cherry Pick</vt:lpstr>
      <vt:lpstr>Cherry Pick</vt:lpstr>
      <vt:lpstr>Cherry Pick</vt:lpstr>
      <vt:lpstr>Rebase</vt:lpstr>
      <vt:lpstr>Rebase</vt:lpstr>
      <vt:lpstr>Rebase</vt:lpstr>
      <vt:lpstr>Interactive Rebase</vt:lpstr>
      <vt:lpstr>Interactive Rebase</vt:lpstr>
      <vt:lpstr>Interactive Rebase</vt:lpstr>
      <vt:lpstr>Interactive Rebase</vt:lpstr>
      <vt:lpstr>PowerPoint Presentation</vt:lpstr>
      <vt:lpstr>Principais Diferenças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Marcus Barizon</dc:creator>
  <cp:lastModifiedBy>Marcelo Augusto Cordeiro</cp:lastModifiedBy>
  <cp:revision>222</cp:revision>
  <cp:lastPrinted>2016-06-16T16:33:13Z</cp:lastPrinted>
  <dcterms:created xsi:type="dcterms:W3CDTF">2010-09-22T17:35:16Z</dcterms:created>
  <dcterms:modified xsi:type="dcterms:W3CDTF">2021-11-23T14:21:19Z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0x0101000F8851AC55FE3744A1A805065063DF8D</vt:lpwstr>
  </property>
</Properties>
</file>